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342" r:id="rId2"/>
    <p:sldId id="325" r:id="rId3"/>
    <p:sldId id="326" r:id="rId4"/>
    <p:sldId id="321" r:id="rId5"/>
    <p:sldId id="292" r:id="rId6"/>
    <p:sldId id="341" r:id="rId7"/>
    <p:sldId id="327" r:id="rId8"/>
    <p:sldId id="347" r:id="rId9"/>
    <p:sldId id="310" r:id="rId10"/>
    <p:sldId id="308" r:id="rId11"/>
    <p:sldId id="328" r:id="rId12"/>
    <p:sldId id="323" r:id="rId13"/>
    <p:sldId id="324" r:id="rId14"/>
    <p:sldId id="332" r:id="rId15"/>
    <p:sldId id="348" r:id="rId16"/>
    <p:sldId id="334" r:id="rId17"/>
    <p:sldId id="333" r:id="rId18"/>
    <p:sldId id="349" r:id="rId19"/>
    <p:sldId id="350" r:id="rId20"/>
    <p:sldId id="351" r:id="rId21"/>
    <p:sldId id="329" r:id="rId22"/>
    <p:sldId id="335" r:id="rId23"/>
    <p:sldId id="336" r:id="rId24"/>
    <p:sldId id="337" r:id="rId25"/>
    <p:sldId id="345" r:id="rId26"/>
    <p:sldId id="338" r:id="rId27"/>
  </p:sldIdLst>
  <p:sldSz cx="9144000" cy="5143500" type="screen16x9"/>
  <p:notesSz cx="6858000" cy="9144000"/>
  <p:embeddedFontLst>
    <p:embeddedFont>
      <p:font typeface="方正正纤黑简体" panose="02010600030101010101" charset="-122"/>
      <p:regular r:id="rId29"/>
    </p:embeddedFont>
    <p:embeddedFont>
      <p:font typeface="方正正黑简体" panose="02010600030101010101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64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D2B3528-981D-4363-A587-D683C98CDFB3}" type="datetimeFigureOut">
              <a:rPr lang="zh-CN" altLang="en-US"/>
              <a:pPr>
                <a:defRPr/>
              </a:pPr>
              <a:t>2016/6/6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fld id="{8D436607-AAFE-4D20-8825-19A84ACD65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71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67B6836A-435F-4ED1-8E02-8752A145F1A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69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001680D-2ECC-4B69-AEEF-D38EE492D52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273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9386878F-5878-4161-B206-7B78024F96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590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01A68723-F270-4361-B3D1-4D3B0CA8A8B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05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8E39765-C236-421C-B0C4-71E19789A21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221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C4481DDA-AE0E-4A25-8EA7-C7F8FDE091D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0287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EF2EDAE-EB79-42F1-BF2E-EFB605B0D732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217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EF2EDAE-EB79-42F1-BF2E-EFB605B0D732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101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169D83D-FFFA-42FA-8F08-3AD58819F37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286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169D83D-FFFA-42FA-8F08-3AD58819F37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538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169D83D-FFFA-42FA-8F08-3AD58819F37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78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9A17FA0-49C6-4871-9994-725F6A6C2B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778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169D83D-FFFA-42FA-8F08-3AD58819F37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8379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0D1E0FA7-8F08-48A8-80E5-E77353FC24C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139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7484C8AB-A3F2-42FA-A545-9AE0154DF04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185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F530C87-6555-4EED-B67F-B1C884715BD1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788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195C67F3-7D0B-4A71-8EAB-77F300B6A38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1823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7F0C4B3-C764-4593-8C9B-19D18649863C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482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72605E8A-3431-499C-A587-B24BCCB3E13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615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9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761C7F9-7277-4737-8DFD-3F6F99CEA26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6935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d-ID" altLang="zh-CN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F080903-15C4-4F40-900B-AE36E2F08991}" type="slidenum">
              <a:rPr lang="en-US" altLang="zh-CN" sz="1200">
                <a:latin typeface="Calibri" pitchFamily="34" charset="0"/>
              </a:rPr>
              <a:pPr/>
              <a:t>5</a:t>
            </a:fld>
            <a:endParaRPr lang="en-US" altLang="zh-CN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10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5D174FE-C890-4E97-B499-B1B7984FC11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09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F5B0EBD-2B3C-4C46-B05C-CFFF9FC06081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6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EDB80F0-F76A-4B5C-8F12-9EAB5ED1BFE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12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EDB80F0-F76A-4B5C-8F12-9EAB5ED1BFE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9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24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1315E1B-B345-4B8B-882E-264E3BBD6C58}" type="datetimeFigureOut">
              <a:rPr lang="zh-CN" altLang="en-US"/>
              <a:pPr>
                <a:defRPr/>
              </a:pPr>
              <a:t>2016/6/6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4932FA15-0E4B-4DA3-81EA-A041277864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5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7A7F46E-DF77-43B7-B9D6-BB3739091B45}" type="datetimeFigureOut">
              <a:rPr lang="zh-CN" altLang="en-US"/>
              <a:pPr>
                <a:defRPr/>
              </a:pPr>
              <a:t>2016/6/6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AAA53F22-8BFA-4145-AB55-47DB99FFFD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44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75F34B3-CF30-49FF-8230-2D2307F14466}" type="datetimeFigureOut">
              <a:rPr lang="zh-CN" altLang="en-US"/>
              <a:pPr>
                <a:defRPr/>
              </a:pPr>
              <a:t>2016/6/6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DECEF3C3-C0CF-4DF7-88A6-4CD39231D5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21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88571A-3F6C-48B0-80F3-73AF143655C3}" type="datetimeFigureOut">
              <a:rPr lang="zh-CN" altLang="en-US"/>
              <a:pPr>
                <a:defRPr/>
              </a:pPr>
              <a:t>2016/6/6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41CE9C92-15CF-4316-8562-DA1A8E38D5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1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500">
                <a:ea typeface="微软雅黑" panose="020B0503020204020204" pitchFamily="34" charset="-122"/>
              </a:defRPr>
            </a:lvl4pPr>
            <a:lvl5pPr>
              <a:defRPr sz="1500">
                <a:ea typeface="微软雅黑" panose="020B0503020204020204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1A223E1-63B1-4E0D-92EA-CA9F05877906}" type="datetimeFigureOut">
              <a:rPr lang="zh-CN" altLang="en-US"/>
              <a:pPr>
                <a:defRPr/>
              </a:pPr>
              <a:t>2016/6/6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D48D263A-ED8E-4C7D-B5B5-2C4AAE332A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4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ea typeface="微软雅黑" panose="020B0503020204020204" pitchFamily="34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dirty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76B5FFC-A4A9-4F0C-B04C-FD978C26AE25}" type="datetimeFigureOut">
              <a:rPr lang="zh-CN" altLang="en-US"/>
              <a:pPr>
                <a:defRPr/>
              </a:pPr>
              <a:t>2016/6/6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B3A72456-D0DF-49FA-9C4C-FBEC85E60E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2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CDE7D54-1A34-4789-BBE5-D56E065BD225}" type="datetimeFigureOut">
              <a:rPr lang="zh-CN" altLang="en-US"/>
              <a:pPr>
                <a:defRPr/>
              </a:pPr>
              <a:t>2016/6/6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AD30895E-7897-4B72-A4D5-4A08683668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4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CF99E48-8F3D-4358-B110-7EA48AB7155A}" type="datetimeFigureOut">
              <a:rPr lang="zh-CN" altLang="en-US"/>
              <a:pPr>
                <a:defRPr/>
              </a:pPr>
              <a:t>2016/6/6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2B610F1B-4F20-4C96-92AC-6394C948067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7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gif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2.gif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J-Hype-Meant To Be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-9271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文本框 213"/>
          <p:cNvSpPr txBox="1">
            <a:spLocks noChangeArrowheads="1"/>
          </p:cNvSpPr>
          <p:nvPr/>
        </p:nvSpPr>
        <p:spPr bwMode="auto">
          <a:xfrm>
            <a:off x="1757363" y="1968500"/>
            <a:ext cx="55292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方正正纤黑简体" pitchFamily="2" charset="-122"/>
                <a:ea typeface="方正正纤黑简体" pitchFamily="2" charset="-122"/>
              </a:rPr>
              <a:t>家居监控器的设计</a:t>
            </a:r>
          </a:p>
        </p:txBody>
      </p:sp>
      <p:sp>
        <p:nvSpPr>
          <p:cNvPr id="215" name="文本框 214"/>
          <p:cNvSpPr txBox="1"/>
          <p:nvPr/>
        </p:nvSpPr>
        <p:spPr>
          <a:xfrm>
            <a:off x="2873375" y="2944813"/>
            <a:ext cx="34131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bg1"/>
                </a:solidFill>
                <a:latin typeface="+mn-ea"/>
                <a:ea typeface="+mn-ea"/>
              </a:rPr>
              <a:t>12</a:t>
            </a: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级机械设计制造及其自动化</a:t>
            </a:r>
          </a:p>
        </p:txBody>
      </p:sp>
      <p:sp>
        <p:nvSpPr>
          <p:cNvPr id="216" name="文本框 215"/>
          <p:cNvSpPr txBox="1"/>
          <p:nvPr/>
        </p:nvSpPr>
        <p:spPr>
          <a:xfrm>
            <a:off x="2147888" y="3765550"/>
            <a:ext cx="237013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chemeClr val="bg1"/>
                </a:solidFill>
                <a:latin typeface="+mn-lt"/>
                <a:ea typeface="+mn-ea"/>
              </a:rPr>
              <a:t>答辩学生：郭启军</a:t>
            </a:r>
          </a:p>
        </p:txBody>
      </p:sp>
      <p:sp>
        <p:nvSpPr>
          <p:cNvPr id="217" name="文本框 216"/>
          <p:cNvSpPr txBox="1"/>
          <p:nvPr/>
        </p:nvSpPr>
        <p:spPr>
          <a:xfrm>
            <a:off x="4656138" y="3765550"/>
            <a:ext cx="237172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chemeClr val="bg1"/>
                </a:solidFill>
                <a:latin typeface="+mn-lt"/>
                <a:ea typeface="+mn-ea"/>
              </a:rPr>
              <a:t>指导老师：陆新江</a:t>
            </a:r>
          </a:p>
        </p:txBody>
      </p:sp>
      <p:sp>
        <p:nvSpPr>
          <p:cNvPr id="218" name="矩形 217"/>
          <p:cNvSpPr/>
          <p:nvPr/>
        </p:nvSpPr>
        <p:spPr>
          <a:xfrm>
            <a:off x="2727325" y="2787650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3624263" y="2787650"/>
            <a:ext cx="896937" cy="82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21200" y="2792413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5418138" y="2794000"/>
            <a:ext cx="896937" cy="84138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grpSp>
        <p:nvGrpSpPr>
          <p:cNvPr id="222" name="组合 221"/>
          <p:cNvGrpSpPr>
            <a:grpSpLocks/>
          </p:cNvGrpSpPr>
          <p:nvPr/>
        </p:nvGrpSpPr>
        <p:grpSpPr bwMode="auto">
          <a:xfrm>
            <a:off x="3954463" y="708025"/>
            <a:ext cx="1128712" cy="1130300"/>
            <a:chOff x="1928879" y="1944350"/>
            <a:chExt cx="1129689" cy="1129689"/>
          </a:xfrm>
        </p:grpSpPr>
        <p:sp>
          <p:nvSpPr>
            <p:cNvPr id="223" name="椭圆 2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24" name="Freeform 7"/>
            <p:cNvSpPr>
              <a:spLocks noEditPoints="1"/>
            </p:cNvSpPr>
            <p:nvPr/>
          </p:nvSpPr>
          <p:spPr bwMode="auto">
            <a:xfrm>
              <a:off x="2108421" y="2226772"/>
              <a:ext cx="751538" cy="61561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6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6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66667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66667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95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/>
      <p:bldP spid="216" grpId="0"/>
      <p:bldP spid="217" grpId="0"/>
      <p:bldP spid="218" grpId="0" animBg="1"/>
      <p:bldP spid="219" grpId="0" animBg="1"/>
      <p:bldP spid="220" grpId="0" animBg="1"/>
      <p:bldP spid="2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5" name="矩形 21"/>
          <p:cNvSpPr>
            <a:spLocks noChangeArrowheads="1"/>
          </p:cNvSpPr>
          <p:nvPr/>
        </p:nvSpPr>
        <p:spPr bwMode="auto">
          <a:xfrm>
            <a:off x="6131950" y="4535750"/>
            <a:ext cx="870751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aseline="-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调试设备</a:t>
            </a:r>
            <a:endParaRPr lang="en-US" altLang="zh-CN" sz="2000" baseline="-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/>
            <a:r>
              <a:rPr lang="zh-CN" altLang="en-US" sz="2000" baseline="-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撰写论文</a:t>
            </a:r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136541" y="1349621"/>
            <a:ext cx="1783242" cy="1880943"/>
            <a:chOff x="4324764" y="1152893"/>
            <a:chExt cx="1783936" cy="1882407"/>
          </a:xfrm>
        </p:grpSpPr>
        <p:sp>
          <p:nvSpPr>
            <p:cNvPr id="24" name="任意多边形 23"/>
            <p:cNvSpPr/>
            <p:nvPr/>
          </p:nvSpPr>
          <p:spPr>
            <a:xfrm>
              <a:off x="5054190" y="1613381"/>
              <a:ext cx="1054510" cy="1421919"/>
            </a:xfrm>
            <a:custGeom>
              <a:avLst/>
              <a:gdLst>
                <a:gd name="connsiteX0" fmla="*/ 152400 w 889000"/>
                <a:gd name="connsiteY0" fmla="*/ 1016000 h 1016000"/>
                <a:gd name="connsiteX1" fmla="*/ 0 w 889000"/>
                <a:gd name="connsiteY1" fmla="*/ 0 h 1016000"/>
                <a:gd name="connsiteX2" fmla="*/ 889000 w 889000"/>
                <a:gd name="connsiteY2" fmla="*/ 292100 h 1016000"/>
                <a:gd name="connsiteX0" fmla="*/ 317500 w 1054100"/>
                <a:gd name="connsiteY0" fmla="*/ 1422400 h 1422400"/>
                <a:gd name="connsiteX1" fmla="*/ 0 w 1054100"/>
                <a:gd name="connsiteY1" fmla="*/ 0 h 1422400"/>
                <a:gd name="connsiteX2" fmla="*/ 1054100 w 1054100"/>
                <a:gd name="connsiteY2" fmla="*/ 69850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1422400">
                  <a:moveTo>
                    <a:pt x="317500" y="1422400"/>
                  </a:moveTo>
                  <a:lnTo>
                    <a:pt x="0" y="0"/>
                  </a:lnTo>
                  <a:lnTo>
                    <a:pt x="1054100" y="6985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33" name="矩形 24"/>
            <p:cNvSpPr>
              <a:spLocks noChangeArrowheads="1"/>
            </p:cNvSpPr>
            <p:nvPr/>
          </p:nvSpPr>
          <p:spPr bwMode="auto">
            <a:xfrm>
              <a:off x="4324764" y="1152893"/>
              <a:ext cx="1425946" cy="523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设计第二版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PCB</a:t>
              </a:r>
            </a:p>
            <a:p>
              <a:pPr algn="ctr" eaLnBrk="1" hangingPunct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优化程序</a:t>
              </a:r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25438" y="2000250"/>
            <a:ext cx="7940675" cy="1765300"/>
          </a:xfrm>
          <a:custGeom>
            <a:avLst/>
            <a:gdLst>
              <a:gd name="connsiteX0" fmla="*/ 0 w 7941502"/>
              <a:gd name="connsiteY0" fmla="*/ 1252603 h 1766170"/>
              <a:gd name="connsiteX1" fmla="*/ 0 w 7941502"/>
              <a:gd name="connsiteY1" fmla="*/ 1252603 h 1766170"/>
              <a:gd name="connsiteX2" fmla="*/ 1077239 w 7941502"/>
              <a:gd name="connsiteY2" fmla="*/ 313151 h 1766170"/>
              <a:gd name="connsiteX3" fmla="*/ 1979113 w 7941502"/>
              <a:gd name="connsiteY3" fmla="*/ 951978 h 1766170"/>
              <a:gd name="connsiteX4" fmla="*/ 2780779 w 7941502"/>
              <a:gd name="connsiteY4" fmla="*/ 162838 h 1766170"/>
              <a:gd name="connsiteX5" fmla="*/ 3306872 w 7941502"/>
              <a:gd name="connsiteY5" fmla="*/ 676405 h 1766170"/>
              <a:gd name="connsiteX6" fmla="*/ 4885151 w 7941502"/>
              <a:gd name="connsiteY6" fmla="*/ 1202498 h 1766170"/>
              <a:gd name="connsiteX7" fmla="*/ 5586609 w 7941502"/>
              <a:gd name="connsiteY7" fmla="*/ 488515 h 1766170"/>
              <a:gd name="connsiteX8" fmla="*/ 6263014 w 7941502"/>
              <a:gd name="connsiteY8" fmla="*/ 300624 h 1766170"/>
              <a:gd name="connsiteX9" fmla="*/ 6601217 w 7941502"/>
              <a:gd name="connsiteY9" fmla="*/ 1766170 h 1766170"/>
              <a:gd name="connsiteX10" fmla="*/ 7177414 w 7941502"/>
              <a:gd name="connsiteY10" fmla="*/ 0 h 1766170"/>
              <a:gd name="connsiteX11" fmla="*/ 7941502 w 7941502"/>
              <a:gd name="connsiteY11" fmla="*/ 701457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1502" h="1766170">
                <a:moveTo>
                  <a:pt x="0" y="1252603"/>
                </a:moveTo>
                <a:lnTo>
                  <a:pt x="0" y="1252603"/>
                </a:lnTo>
                <a:lnTo>
                  <a:pt x="1077239" y="313151"/>
                </a:lnTo>
                <a:lnTo>
                  <a:pt x="1979113" y="951978"/>
                </a:lnTo>
                <a:lnTo>
                  <a:pt x="2780779" y="162838"/>
                </a:lnTo>
                <a:lnTo>
                  <a:pt x="3306872" y="676405"/>
                </a:lnTo>
                <a:lnTo>
                  <a:pt x="4885151" y="1202498"/>
                </a:lnTo>
                <a:lnTo>
                  <a:pt x="5586609" y="488515"/>
                </a:lnTo>
                <a:lnTo>
                  <a:pt x="6263014" y="300624"/>
                </a:lnTo>
                <a:lnTo>
                  <a:pt x="6601217" y="1766170"/>
                </a:lnTo>
                <a:lnTo>
                  <a:pt x="7177414" y="0"/>
                </a:lnTo>
                <a:lnTo>
                  <a:pt x="7941502" y="7014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2455435" y="2209474"/>
            <a:ext cx="1380506" cy="1936557"/>
            <a:chOff x="2656553" y="2425699"/>
            <a:chExt cx="1381678" cy="1938228"/>
          </a:xfrm>
        </p:grpSpPr>
        <p:sp>
          <p:nvSpPr>
            <p:cNvPr id="28" name="任意多边形 27"/>
            <p:cNvSpPr/>
            <p:nvPr/>
          </p:nvSpPr>
          <p:spPr>
            <a:xfrm>
              <a:off x="3301316" y="2425699"/>
              <a:ext cx="46076" cy="1374373"/>
            </a:xfrm>
            <a:custGeom>
              <a:avLst/>
              <a:gdLst>
                <a:gd name="connsiteX0" fmla="*/ 0 w 0"/>
                <a:gd name="connsiteY0" fmla="*/ 0 h 1193800"/>
                <a:gd name="connsiteX1" fmla="*/ 0 w 0"/>
                <a:gd name="connsiteY1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93800">
                  <a:moveTo>
                    <a:pt x="0" y="0"/>
                  </a:moveTo>
                  <a:lnTo>
                    <a:pt x="0" y="11938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656553" y="3855658"/>
              <a:ext cx="1381678" cy="5082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设计第一版</a:t>
              </a:r>
              <a:r>
                <a:rPr lang="en-US" altLang="zh-CN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PCB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设计程序</a:t>
              </a: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1077914" y="2268537"/>
            <a:ext cx="688009" cy="514266"/>
            <a:chOff x="1266729" y="2071701"/>
            <a:chExt cx="687044" cy="515585"/>
          </a:xfrm>
        </p:grpSpPr>
        <p:sp>
          <p:nvSpPr>
            <p:cNvPr id="31" name="椭圆 30"/>
            <p:cNvSpPr/>
            <p:nvPr/>
          </p:nvSpPr>
          <p:spPr>
            <a:xfrm>
              <a:off x="1499764" y="2071701"/>
              <a:ext cx="163284" cy="16234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66729" y="2332719"/>
              <a:ext cx="687044" cy="2545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2015.11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2014288" y="2536852"/>
            <a:ext cx="688009" cy="479395"/>
            <a:chOff x="2202074" y="2746999"/>
            <a:chExt cx="688631" cy="479957"/>
          </a:xfrm>
        </p:grpSpPr>
        <p:sp>
          <p:nvSpPr>
            <p:cNvPr id="34" name="椭圆 33"/>
            <p:cNvSpPr/>
            <p:nvPr/>
          </p:nvSpPr>
          <p:spPr>
            <a:xfrm>
              <a:off x="2407299" y="3064841"/>
              <a:ext cx="162072" cy="16211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202074" y="2746999"/>
              <a:ext cx="688631" cy="254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2016.02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2790823" y="1854200"/>
            <a:ext cx="688009" cy="415925"/>
            <a:chOff x="2979182" y="2064744"/>
            <a:chExt cx="688631" cy="416176"/>
          </a:xfrm>
        </p:grpSpPr>
        <p:sp>
          <p:nvSpPr>
            <p:cNvPr id="37" name="椭圆 36"/>
            <p:cNvSpPr/>
            <p:nvPr/>
          </p:nvSpPr>
          <p:spPr>
            <a:xfrm>
              <a:off x="3222289" y="2317309"/>
              <a:ext cx="163660" cy="163611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979182" y="2064744"/>
              <a:ext cx="688631" cy="254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2016.03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529018" y="2524125"/>
            <a:ext cx="1088300" cy="253916"/>
            <a:chOff x="3717829" y="2733933"/>
            <a:chExt cx="1086681" cy="253964"/>
          </a:xfrm>
        </p:grpSpPr>
        <p:sp>
          <p:nvSpPr>
            <p:cNvPr id="40" name="椭圆 39"/>
            <p:cNvSpPr/>
            <p:nvPr/>
          </p:nvSpPr>
          <p:spPr>
            <a:xfrm>
              <a:off x="3717829" y="2791094"/>
              <a:ext cx="163269" cy="161956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28652" y="2733933"/>
              <a:ext cx="875858" cy="2539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2016.03.07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4959345" y="3135314"/>
            <a:ext cx="728084" cy="431716"/>
            <a:chOff x="5133702" y="3346781"/>
            <a:chExt cx="729095" cy="430917"/>
          </a:xfrm>
        </p:grpSpPr>
        <p:sp>
          <p:nvSpPr>
            <p:cNvPr id="33820" name="椭圆 42"/>
            <p:cNvSpPr>
              <a:spLocks noChangeArrowheads="1"/>
            </p:cNvSpPr>
            <p:nvPr/>
          </p:nvSpPr>
          <p:spPr bwMode="auto">
            <a:xfrm>
              <a:off x="5310409" y="3346781"/>
              <a:ext cx="162839" cy="162839"/>
            </a:xfrm>
            <a:prstGeom prst="ellipse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44" tIns="34272" rIns="68544" bIns="34272"/>
            <a:lstStyle/>
            <a:p>
              <a:pPr eaLnBrk="1" hangingPunct="1"/>
              <a:endPara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133702" y="3524252"/>
              <a:ext cx="729095" cy="2534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2016.04 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5734046" y="2435225"/>
            <a:ext cx="688009" cy="458704"/>
            <a:chOff x="5908402" y="2645741"/>
            <a:chExt cx="688630" cy="458857"/>
          </a:xfrm>
        </p:grpSpPr>
        <p:sp>
          <p:nvSpPr>
            <p:cNvPr id="33818" name="椭圆 45"/>
            <p:cNvSpPr>
              <a:spLocks noChangeArrowheads="1"/>
            </p:cNvSpPr>
            <p:nvPr/>
          </p:nvSpPr>
          <p:spPr bwMode="auto">
            <a:xfrm>
              <a:off x="6026689" y="2645741"/>
              <a:ext cx="162839" cy="162839"/>
            </a:xfrm>
            <a:prstGeom prst="ellipse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44" tIns="34272" rIns="68544" bIns="34272"/>
            <a:lstStyle/>
            <a:p>
              <a:pPr eaLnBrk="1" hangingPunct="1"/>
              <a:endPara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908402" y="2850597"/>
              <a:ext cx="688630" cy="2540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2016.05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6253168" y="1978025"/>
            <a:ext cx="877163" cy="414338"/>
            <a:chOff x="6441129" y="2188789"/>
            <a:chExt cx="877956" cy="414051"/>
          </a:xfrm>
        </p:grpSpPr>
        <p:sp>
          <p:nvSpPr>
            <p:cNvPr id="49" name="椭圆 48"/>
            <p:cNvSpPr/>
            <p:nvPr/>
          </p:nvSpPr>
          <p:spPr>
            <a:xfrm>
              <a:off x="6682647" y="2439440"/>
              <a:ext cx="162072" cy="1634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441129" y="2188789"/>
              <a:ext cx="877956" cy="2537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2016.05.07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6868284" y="3626013"/>
            <a:ext cx="983389" cy="253916"/>
            <a:chOff x="7055627" y="3804956"/>
            <a:chExt cx="984279" cy="254653"/>
          </a:xfrm>
        </p:grpSpPr>
        <p:sp>
          <p:nvSpPr>
            <p:cNvPr id="52" name="椭圆 51"/>
            <p:cNvSpPr/>
            <p:nvPr/>
          </p:nvSpPr>
          <p:spPr>
            <a:xfrm>
              <a:off x="7055627" y="3872561"/>
              <a:ext cx="162072" cy="16239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161949" y="3804956"/>
              <a:ext cx="877957" cy="2546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2016.05.28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7439040" y="1847850"/>
            <a:ext cx="1062902" cy="255588"/>
            <a:chOff x="7626889" y="2058017"/>
            <a:chExt cx="1063690" cy="255263"/>
          </a:xfrm>
        </p:grpSpPr>
        <p:sp>
          <p:nvSpPr>
            <p:cNvPr id="55" name="椭圆 54"/>
            <p:cNvSpPr/>
            <p:nvPr/>
          </p:nvSpPr>
          <p:spPr>
            <a:xfrm>
              <a:off x="7626889" y="2149975"/>
              <a:ext cx="162045" cy="16330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812765" y="2058017"/>
              <a:ext cx="877814" cy="2535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2016.06.07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7557531" y="2074922"/>
            <a:ext cx="617906" cy="1476419"/>
            <a:chOff x="7745177" y="2092528"/>
            <a:chExt cx="617628" cy="1475974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745177" y="2092528"/>
              <a:ext cx="230085" cy="1115676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832129" y="3268511"/>
              <a:ext cx="530676" cy="299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</a:t>
              </a:r>
            </a:p>
          </p:txBody>
        </p:sp>
      </p:grpSp>
      <p:pic>
        <p:nvPicPr>
          <p:cNvPr id="33808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1462649" y="2956710"/>
            <a:ext cx="1742785" cy="1655779"/>
            <a:chOff x="2646059" y="2406741"/>
            <a:chExt cx="1744265" cy="1657208"/>
          </a:xfrm>
        </p:grpSpPr>
        <p:sp>
          <p:nvSpPr>
            <p:cNvPr id="60" name="任意多边形 59"/>
            <p:cNvSpPr/>
            <p:nvPr/>
          </p:nvSpPr>
          <p:spPr>
            <a:xfrm flipH="1">
              <a:off x="2952411" y="2406741"/>
              <a:ext cx="521539" cy="1356867"/>
            </a:xfrm>
            <a:custGeom>
              <a:avLst/>
              <a:gdLst>
                <a:gd name="connsiteX0" fmla="*/ 0 w 0"/>
                <a:gd name="connsiteY0" fmla="*/ 0 h 1193800"/>
                <a:gd name="connsiteX1" fmla="*/ 0 w 0"/>
                <a:gd name="connsiteY1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93800">
                  <a:moveTo>
                    <a:pt x="0" y="0"/>
                  </a:moveTo>
                  <a:lnTo>
                    <a:pt x="0" y="11938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646059" y="3763608"/>
              <a:ext cx="1744265" cy="300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在开发板上调试程序</a:t>
              </a:r>
            </a:p>
          </p:txBody>
        </p:sp>
      </p:grpSp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874051" y="1534096"/>
            <a:ext cx="1430200" cy="1348804"/>
            <a:chOff x="1089106" y="1368493"/>
            <a:chExt cx="1430971" cy="1349307"/>
          </a:xfrm>
        </p:grpSpPr>
        <p:sp>
          <p:nvSpPr>
            <p:cNvPr id="64" name="任意多边形 63"/>
            <p:cNvSpPr/>
            <p:nvPr/>
          </p:nvSpPr>
          <p:spPr>
            <a:xfrm>
              <a:off x="1587000" y="1853878"/>
              <a:ext cx="927600" cy="863922"/>
            </a:xfrm>
            <a:custGeom>
              <a:avLst/>
              <a:gdLst>
                <a:gd name="connsiteX0" fmla="*/ 0 w 927100"/>
                <a:gd name="connsiteY0" fmla="*/ 279400 h 863600"/>
                <a:gd name="connsiteX1" fmla="*/ 215900 w 927100"/>
                <a:gd name="connsiteY1" fmla="*/ 0 h 863600"/>
                <a:gd name="connsiteX2" fmla="*/ 927100 w 92710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863600">
                  <a:moveTo>
                    <a:pt x="0" y="279400"/>
                  </a:moveTo>
                  <a:lnTo>
                    <a:pt x="215900" y="0"/>
                  </a:lnTo>
                  <a:lnTo>
                    <a:pt x="927100" y="8636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21"/>
            <p:cNvSpPr>
              <a:spLocks noChangeArrowheads="1"/>
            </p:cNvSpPr>
            <p:nvPr/>
          </p:nvSpPr>
          <p:spPr bwMode="auto">
            <a:xfrm>
              <a:off x="1089106" y="1368493"/>
              <a:ext cx="1430971" cy="50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2000" baseline="-3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知识储备</a:t>
              </a:r>
              <a:endParaRPr lang="en-US" altLang="zh-CN" sz="2000" baseline="-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sz="2000" baseline="-3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STM32</a:t>
              </a:r>
              <a:r>
                <a:rPr lang="zh-CN" altLang="en-US" sz="2000" baseline="-3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2000" baseline="-3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000" baseline="-3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2000" baseline="-3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C#</a:t>
              </a:r>
              <a:endParaRPr lang="zh-CN" altLang="en-US" sz="2000" baseline="-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6" name="任意多边形 65"/>
          <p:cNvSpPr/>
          <p:nvPr/>
        </p:nvSpPr>
        <p:spPr bwMode="auto">
          <a:xfrm rot="1680660" flipH="1" flipV="1">
            <a:off x="6210614" y="3579419"/>
            <a:ext cx="565593" cy="779370"/>
          </a:xfrm>
          <a:custGeom>
            <a:avLst/>
            <a:gdLst>
              <a:gd name="connsiteX0" fmla="*/ 0 w 0"/>
              <a:gd name="connsiteY0" fmla="*/ 0 h 1193800"/>
              <a:gd name="connsiteX1" fmla="*/ 0 w 0"/>
              <a:gd name="connsiteY1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任意多边形 66"/>
          <p:cNvSpPr/>
          <p:nvPr/>
        </p:nvSpPr>
        <p:spPr bwMode="auto">
          <a:xfrm flipH="1">
            <a:off x="5693442" y="2349499"/>
            <a:ext cx="866626" cy="2096454"/>
          </a:xfrm>
          <a:custGeom>
            <a:avLst/>
            <a:gdLst>
              <a:gd name="connsiteX0" fmla="*/ 0 w 0"/>
              <a:gd name="connsiteY0" fmla="*/ 0 h 1193800"/>
              <a:gd name="connsiteX1" fmla="*/ 0 w 0"/>
              <a:gd name="connsiteY1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任意多边形 67"/>
          <p:cNvSpPr/>
          <p:nvPr/>
        </p:nvSpPr>
        <p:spPr bwMode="auto">
          <a:xfrm rot="19943070">
            <a:off x="3926414" y="2619694"/>
            <a:ext cx="46037" cy="1373188"/>
          </a:xfrm>
          <a:custGeom>
            <a:avLst/>
            <a:gdLst>
              <a:gd name="connsiteX0" fmla="*/ 0 w 0"/>
              <a:gd name="connsiteY0" fmla="*/ 0 h 1193800"/>
              <a:gd name="connsiteX1" fmla="*/ 0 w 0"/>
              <a:gd name="connsiteY1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4"/>
          <p:cNvSpPr>
            <a:spLocks noChangeArrowheads="1"/>
          </p:cNvSpPr>
          <p:nvPr/>
        </p:nvSpPr>
        <p:spPr bwMode="auto">
          <a:xfrm>
            <a:off x="3925346" y="3913114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焊接调试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3994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39943" name="文本框 19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关键技术与方法</a:t>
              </a:r>
            </a:p>
          </p:txBody>
        </p:sp>
        <p:sp>
          <p:nvSpPr>
            <p:cNvPr id="39944" name="文本框 20"/>
            <p:cNvSpPr txBox="1">
              <a:spLocks noChangeArrowheads="1"/>
            </p:cNvSpPr>
            <p:nvPr/>
          </p:nvSpPr>
          <p:spPr bwMode="auto">
            <a:xfrm>
              <a:off x="3229671" y="2019402"/>
              <a:ext cx="16595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THREE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椭圆 22"/>
          <p:cNvSpPr/>
          <p:nvPr/>
        </p:nvSpPr>
        <p:spPr bwMode="auto">
          <a:xfrm>
            <a:off x="1928813" y="1944688"/>
            <a:ext cx="1130300" cy="11287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6"/>
          <p:cNvSpPr>
            <a:spLocks noEditPoints="1"/>
          </p:cNvSpPr>
          <p:nvPr/>
        </p:nvSpPr>
        <p:spPr bwMode="auto">
          <a:xfrm>
            <a:off x="2359819" y="2251077"/>
            <a:ext cx="268288" cy="460375"/>
          </a:xfrm>
          <a:custGeom>
            <a:avLst/>
            <a:gdLst>
              <a:gd name="T0" fmla="*/ 287 w 314"/>
              <a:gd name="T1" fmla="*/ 134 h 540"/>
              <a:gd name="T2" fmla="*/ 314 w 314"/>
              <a:gd name="T3" fmla="*/ 144 h 540"/>
              <a:gd name="T4" fmla="*/ 275 w 314"/>
              <a:gd name="T5" fmla="*/ 254 h 540"/>
              <a:gd name="T6" fmla="*/ 244 w 314"/>
              <a:gd name="T7" fmla="*/ 254 h 540"/>
              <a:gd name="T8" fmla="*/ 287 w 314"/>
              <a:gd name="T9" fmla="*/ 134 h 540"/>
              <a:gd name="T10" fmla="*/ 306 w 314"/>
              <a:gd name="T11" fmla="*/ 50 h 540"/>
              <a:gd name="T12" fmla="*/ 298 w 314"/>
              <a:gd name="T13" fmla="*/ 47 h 540"/>
              <a:gd name="T14" fmla="*/ 258 w 314"/>
              <a:gd name="T15" fmla="*/ 88 h 540"/>
              <a:gd name="T16" fmla="*/ 311 w 314"/>
              <a:gd name="T17" fmla="*/ 107 h 540"/>
              <a:gd name="T18" fmla="*/ 306 w 314"/>
              <a:gd name="T19" fmla="*/ 50 h 540"/>
              <a:gd name="T20" fmla="*/ 213 w 314"/>
              <a:gd name="T21" fmla="*/ 254 h 540"/>
              <a:gd name="T22" fmla="*/ 260 w 314"/>
              <a:gd name="T23" fmla="*/ 124 h 540"/>
              <a:gd name="T24" fmla="*/ 233 w 314"/>
              <a:gd name="T25" fmla="*/ 114 h 540"/>
              <a:gd name="T26" fmla="*/ 183 w 314"/>
              <a:gd name="T27" fmla="*/ 254 h 540"/>
              <a:gd name="T28" fmla="*/ 213 w 314"/>
              <a:gd name="T29" fmla="*/ 254 h 540"/>
              <a:gd name="T30" fmla="*/ 7 w 314"/>
              <a:gd name="T31" fmla="*/ 68 h 540"/>
              <a:gd name="T32" fmla="*/ 42 w 314"/>
              <a:gd name="T33" fmla="*/ 7 h 540"/>
              <a:gd name="T34" fmla="*/ 103 w 314"/>
              <a:gd name="T35" fmla="*/ 42 h 540"/>
              <a:gd name="T36" fmla="*/ 159 w 314"/>
              <a:gd name="T37" fmla="*/ 254 h 540"/>
              <a:gd name="T38" fmla="*/ 56 w 314"/>
              <a:gd name="T39" fmla="*/ 254 h 540"/>
              <a:gd name="T40" fmla="*/ 7 w 314"/>
              <a:gd name="T41" fmla="*/ 68 h 540"/>
              <a:gd name="T42" fmla="*/ 43 w 314"/>
              <a:gd name="T43" fmla="*/ 59 h 540"/>
              <a:gd name="T44" fmla="*/ 78 w 314"/>
              <a:gd name="T45" fmla="*/ 187 h 540"/>
              <a:gd name="T46" fmla="*/ 93 w 314"/>
              <a:gd name="T47" fmla="*/ 195 h 540"/>
              <a:gd name="T48" fmla="*/ 102 w 314"/>
              <a:gd name="T49" fmla="*/ 181 h 540"/>
              <a:gd name="T50" fmla="*/ 67 w 314"/>
              <a:gd name="T51" fmla="*/ 53 h 540"/>
              <a:gd name="T52" fmla="*/ 52 w 314"/>
              <a:gd name="T53" fmla="*/ 44 h 540"/>
              <a:gd name="T54" fmla="*/ 43 w 314"/>
              <a:gd name="T55" fmla="*/ 59 h 540"/>
              <a:gd name="T56" fmla="*/ 292 w 314"/>
              <a:gd name="T57" fmla="*/ 274 h 540"/>
              <a:gd name="T58" fmla="*/ 22 w 314"/>
              <a:gd name="T59" fmla="*/ 274 h 540"/>
              <a:gd name="T60" fmla="*/ 6 w 314"/>
              <a:gd name="T61" fmla="*/ 286 h 540"/>
              <a:gd name="T62" fmla="*/ 22 w 314"/>
              <a:gd name="T63" fmla="*/ 298 h 540"/>
              <a:gd name="T64" fmla="*/ 52 w 314"/>
              <a:gd name="T65" fmla="*/ 516 h 540"/>
              <a:gd name="T66" fmla="*/ 38 w 314"/>
              <a:gd name="T67" fmla="*/ 528 h 540"/>
              <a:gd name="T68" fmla="*/ 55 w 314"/>
              <a:gd name="T69" fmla="*/ 540 h 540"/>
              <a:gd name="T70" fmla="*/ 260 w 314"/>
              <a:gd name="T71" fmla="*/ 540 h 540"/>
              <a:gd name="T72" fmla="*/ 276 w 314"/>
              <a:gd name="T73" fmla="*/ 528 h 540"/>
              <a:gd name="T74" fmla="*/ 262 w 314"/>
              <a:gd name="T75" fmla="*/ 516 h 540"/>
              <a:gd name="T76" fmla="*/ 293 w 314"/>
              <a:gd name="T77" fmla="*/ 298 h 540"/>
              <a:gd name="T78" fmla="*/ 309 w 314"/>
              <a:gd name="T79" fmla="*/ 286 h 540"/>
              <a:gd name="T80" fmla="*/ 292 w 314"/>
              <a:gd name="T81" fmla="*/ 274 h 540"/>
              <a:gd name="T82" fmla="*/ 94 w 314"/>
              <a:gd name="T83" fmla="*/ 508 h 540"/>
              <a:gd name="T84" fmla="*/ 92 w 314"/>
              <a:gd name="T85" fmla="*/ 508 h 540"/>
              <a:gd name="T86" fmla="*/ 81 w 314"/>
              <a:gd name="T87" fmla="*/ 498 h 540"/>
              <a:gd name="T88" fmla="*/ 55 w 314"/>
              <a:gd name="T89" fmla="*/ 312 h 540"/>
              <a:gd name="T90" fmla="*/ 64 w 314"/>
              <a:gd name="T91" fmla="*/ 300 h 540"/>
              <a:gd name="T92" fmla="*/ 77 w 314"/>
              <a:gd name="T93" fmla="*/ 309 h 540"/>
              <a:gd name="T94" fmla="*/ 104 w 314"/>
              <a:gd name="T95" fmla="*/ 495 h 540"/>
              <a:gd name="T96" fmla="*/ 94 w 314"/>
              <a:gd name="T97" fmla="*/ 508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4" h="540">
                <a:moveTo>
                  <a:pt x="287" y="134"/>
                </a:moveTo>
                <a:cubicBezTo>
                  <a:pt x="314" y="144"/>
                  <a:pt x="314" y="144"/>
                  <a:pt x="314" y="14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44" y="254"/>
                  <a:pt x="244" y="254"/>
                  <a:pt x="244" y="254"/>
                </a:cubicBezTo>
                <a:lnTo>
                  <a:pt x="287" y="134"/>
                </a:lnTo>
                <a:close/>
                <a:moveTo>
                  <a:pt x="306" y="50"/>
                </a:moveTo>
                <a:cubicBezTo>
                  <a:pt x="306" y="44"/>
                  <a:pt x="302" y="42"/>
                  <a:pt x="298" y="47"/>
                </a:cubicBezTo>
                <a:cubicBezTo>
                  <a:pt x="258" y="88"/>
                  <a:pt x="258" y="88"/>
                  <a:pt x="258" y="88"/>
                </a:cubicBezTo>
                <a:cubicBezTo>
                  <a:pt x="311" y="107"/>
                  <a:pt x="311" y="107"/>
                  <a:pt x="311" y="107"/>
                </a:cubicBezTo>
                <a:lnTo>
                  <a:pt x="306" y="50"/>
                </a:lnTo>
                <a:close/>
                <a:moveTo>
                  <a:pt x="213" y="254"/>
                </a:moveTo>
                <a:cubicBezTo>
                  <a:pt x="260" y="124"/>
                  <a:pt x="260" y="124"/>
                  <a:pt x="260" y="124"/>
                </a:cubicBezTo>
                <a:cubicBezTo>
                  <a:pt x="233" y="114"/>
                  <a:pt x="233" y="114"/>
                  <a:pt x="233" y="114"/>
                </a:cubicBezTo>
                <a:cubicBezTo>
                  <a:pt x="183" y="254"/>
                  <a:pt x="183" y="254"/>
                  <a:pt x="183" y="254"/>
                </a:cubicBezTo>
                <a:lnTo>
                  <a:pt x="213" y="254"/>
                </a:lnTo>
                <a:close/>
                <a:moveTo>
                  <a:pt x="7" y="68"/>
                </a:moveTo>
                <a:cubicBezTo>
                  <a:pt x="0" y="42"/>
                  <a:pt x="16" y="14"/>
                  <a:pt x="42" y="7"/>
                </a:cubicBezTo>
                <a:cubicBezTo>
                  <a:pt x="69" y="0"/>
                  <a:pt x="96" y="16"/>
                  <a:pt x="103" y="42"/>
                </a:cubicBezTo>
                <a:cubicBezTo>
                  <a:pt x="159" y="254"/>
                  <a:pt x="159" y="254"/>
                  <a:pt x="159" y="254"/>
                </a:cubicBezTo>
                <a:cubicBezTo>
                  <a:pt x="56" y="254"/>
                  <a:pt x="56" y="254"/>
                  <a:pt x="56" y="254"/>
                </a:cubicBezTo>
                <a:lnTo>
                  <a:pt x="7" y="68"/>
                </a:lnTo>
                <a:close/>
                <a:moveTo>
                  <a:pt x="43" y="59"/>
                </a:moveTo>
                <a:cubicBezTo>
                  <a:pt x="78" y="187"/>
                  <a:pt x="78" y="187"/>
                  <a:pt x="78" y="187"/>
                </a:cubicBezTo>
                <a:cubicBezTo>
                  <a:pt x="79" y="193"/>
                  <a:pt x="86" y="197"/>
                  <a:pt x="93" y="195"/>
                </a:cubicBezTo>
                <a:cubicBezTo>
                  <a:pt x="99" y="194"/>
                  <a:pt x="103" y="187"/>
                  <a:pt x="102" y="181"/>
                </a:cubicBezTo>
                <a:cubicBezTo>
                  <a:pt x="67" y="53"/>
                  <a:pt x="67" y="53"/>
                  <a:pt x="67" y="53"/>
                </a:cubicBezTo>
                <a:cubicBezTo>
                  <a:pt x="66" y="46"/>
                  <a:pt x="59" y="43"/>
                  <a:pt x="52" y="44"/>
                </a:cubicBezTo>
                <a:cubicBezTo>
                  <a:pt x="46" y="46"/>
                  <a:pt x="42" y="53"/>
                  <a:pt x="43" y="59"/>
                </a:cubicBezTo>
                <a:close/>
                <a:moveTo>
                  <a:pt x="292" y="274"/>
                </a:moveTo>
                <a:cubicBezTo>
                  <a:pt x="22" y="274"/>
                  <a:pt x="22" y="274"/>
                  <a:pt x="22" y="274"/>
                </a:cubicBezTo>
                <a:cubicBezTo>
                  <a:pt x="13" y="274"/>
                  <a:pt x="6" y="279"/>
                  <a:pt x="6" y="286"/>
                </a:cubicBezTo>
                <a:cubicBezTo>
                  <a:pt x="6" y="292"/>
                  <a:pt x="13" y="297"/>
                  <a:pt x="22" y="298"/>
                </a:cubicBezTo>
                <a:cubicBezTo>
                  <a:pt x="52" y="516"/>
                  <a:pt x="52" y="516"/>
                  <a:pt x="52" y="516"/>
                </a:cubicBezTo>
                <a:cubicBezTo>
                  <a:pt x="44" y="517"/>
                  <a:pt x="38" y="522"/>
                  <a:pt x="38" y="528"/>
                </a:cubicBezTo>
                <a:cubicBezTo>
                  <a:pt x="38" y="534"/>
                  <a:pt x="46" y="540"/>
                  <a:pt x="55" y="540"/>
                </a:cubicBezTo>
                <a:cubicBezTo>
                  <a:pt x="260" y="540"/>
                  <a:pt x="260" y="540"/>
                  <a:pt x="260" y="540"/>
                </a:cubicBezTo>
                <a:cubicBezTo>
                  <a:pt x="269" y="540"/>
                  <a:pt x="276" y="534"/>
                  <a:pt x="276" y="528"/>
                </a:cubicBezTo>
                <a:cubicBezTo>
                  <a:pt x="276" y="522"/>
                  <a:pt x="270" y="517"/>
                  <a:pt x="262" y="516"/>
                </a:cubicBezTo>
                <a:cubicBezTo>
                  <a:pt x="293" y="298"/>
                  <a:pt x="293" y="298"/>
                  <a:pt x="293" y="298"/>
                </a:cubicBezTo>
                <a:cubicBezTo>
                  <a:pt x="302" y="297"/>
                  <a:pt x="309" y="292"/>
                  <a:pt x="309" y="286"/>
                </a:cubicBezTo>
                <a:cubicBezTo>
                  <a:pt x="309" y="279"/>
                  <a:pt x="301" y="274"/>
                  <a:pt x="292" y="274"/>
                </a:cubicBezTo>
                <a:close/>
                <a:moveTo>
                  <a:pt x="94" y="508"/>
                </a:moveTo>
                <a:cubicBezTo>
                  <a:pt x="94" y="508"/>
                  <a:pt x="93" y="508"/>
                  <a:pt x="92" y="508"/>
                </a:cubicBezTo>
                <a:cubicBezTo>
                  <a:pt x="87" y="508"/>
                  <a:pt x="82" y="504"/>
                  <a:pt x="81" y="498"/>
                </a:cubicBezTo>
                <a:cubicBezTo>
                  <a:pt x="55" y="312"/>
                  <a:pt x="55" y="312"/>
                  <a:pt x="55" y="312"/>
                </a:cubicBezTo>
                <a:cubicBezTo>
                  <a:pt x="54" y="306"/>
                  <a:pt x="58" y="300"/>
                  <a:pt x="64" y="300"/>
                </a:cubicBezTo>
                <a:cubicBezTo>
                  <a:pt x="70" y="299"/>
                  <a:pt x="76" y="303"/>
                  <a:pt x="77" y="309"/>
                </a:cubicBezTo>
                <a:cubicBezTo>
                  <a:pt x="104" y="495"/>
                  <a:pt x="104" y="495"/>
                  <a:pt x="104" y="495"/>
                </a:cubicBezTo>
                <a:cubicBezTo>
                  <a:pt x="105" y="501"/>
                  <a:pt x="100" y="507"/>
                  <a:pt x="94" y="5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25832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</a:t>
            </a:r>
          </a:p>
        </p:txBody>
      </p:sp>
      <p:sp>
        <p:nvSpPr>
          <p:cNvPr id="4" name="Freeform 2"/>
          <p:cNvSpPr>
            <a:spLocks/>
          </p:cNvSpPr>
          <p:nvPr/>
        </p:nvSpPr>
        <p:spPr bwMode="auto">
          <a:xfrm>
            <a:off x="941388" y="1884363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941388" y="3044825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941388" y="1603375"/>
            <a:ext cx="6164262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941388" y="4162425"/>
            <a:ext cx="6164262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301006" y="2235563"/>
            <a:ext cx="160928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STM32F103ZET6</a:t>
            </a:r>
            <a:endParaRPr lang="zh-CN" sz="13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373076" y="3255276"/>
            <a:ext cx="146514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Altium</a:t>
            </a: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Designer</a:t>
            </a:r>
            <a:endParaRPr lang="zh-CN" sz="13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65"/>
          <p:cNvSpPr txBox="1">
            <a:spLocks noChangeArrowheads="1"/>
          </p:cNvSpPr>
          <p:nvPr/>
        </p:nvSpPr>
        <p:spPr bwMode="auto">
          <a:xfrm>
            <a:off x="941388" y="2051132"/>
            <a:ext cx="3670300" cy="26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定时器、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PWM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、外部中断、串口通信、内存管理、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ADC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850419" y="3650210"/>
            <a:ext cx="4604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元件库绘制、电路原理图设计、元件封装绘制、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PCB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布局设计、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PCB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布线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" name="Freeform 103"/>
          <p:cNvSpPr>
            <a:spLocks noEditPoints="1" noChangeArrowheads="1"/>
          </p:cNvSpPr>
          <p:nvPr/>
        </p:nvSpPr>
        <p:spPr bwMode="auto">
          <a:xfrm>
            <a:off x="6838950" y="2533650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3" name="Freeform 33"/>
          <p:cNvSpPr>
            <a:spLocks noEditPoints="1" noChangeArrowheads="1"/>
          </p:cNvSpPr>
          <p:nvPr/>
        </p:nvSpPr>
        <p:spPr bwMode="auto">
          <a:xfrm>
            <a:off x="6899275" y="3673475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上位机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036638" y="857250"/>
            <a:ext cx="3516312" cy="3659188"/>
            <a:chOff x="839089" y="1015825"/>
            <a:chExt cx="4688114" cy="4877531"/>
          </a:xfrm>
        </p:grpSpPr>
        <p:grpSp>
          <p:nvGrpSpPr>
            <p:cNvPr id="44046" name="组合 4"/>
            <p:cNvGrpSpPr>
              <a:grpSpLocks/>
            </p:cNvGrpSpPr>
            <p:nvPr/>
          </p:nvGrpSpPr>
          <p:grpSpPr bwMode="auto">
            <a:xfrm rot="-297887">
              <a:off x="2313380" y="1015825"/>
              <a:ext cx="1482151" cy="1487649"/>
              <a:chOff x="3130077" y="1143064"/>
              <a:chExt cx="1735225" cy="1741663"/>
            </a:xfrm>
          </p:grpSpPr>
          <p:cxnSp>
            <p:nvCxnSpPr>
              <p:cNvPr id="7" name="直接连接符 6"/>
              <p:cNvCxnSpPr>
                <a:endCxn id="44050" idx="3"/>
              </p:cNvCxnSpPr>
              <p:nvPr/>
            </p:nvCxnSpPr>
            <p:spPr>
              <a:xfrm rot="297887" flipV="1">
                <a:off x="3130693" y="2229711"/>
                <a:ext cx="810282" cy="56979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接连接符 7"/>
              <p:cNvCxnSpPr>
                <a:stCxn id="44050" idx="5"/>
              </p:cNvCxnSpPr>
              <p:nvPr/>
            </p:nvCxnSpPr>
            <p:spPr>
              <a:xfrm rot="297887">
                <a:off x="4141275" y="2296341"/>
                <a:ext cx="723553" cy="587138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4050" name="椭圆 8"/>
              <p:cNvSpPr>
                <a:spLocks noChangeArrowheads="1"/>
              </p:cNvSpPr>
              <p:nvPr/>
            </p:nvSpPr>
            <p:spPr bwMode="auto">
              <a:xfrm>
                <a:off x="3920179" y="1143064"/>
                <a:ext cx="290506" cy="131739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zh-CN" altLang="en-US" sz="33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9089" y="2463214"/>
              <a:ext cx="4688114" cy="3430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195388" y="2370138"/>
            <a:ext cx="3119437" cy="26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C# </a:t>
            </a:r>
            <a:r>
              <a:rPr lang="en-US" altLang="zh-CN" sz="11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Winform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窗体程序设计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195388" y="3065070"/>
            <a:ext cx="3119437" cy="94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C#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语言基础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altLang="zh-CN" sz="11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serialPort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控件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altLang="zh-CN" sz="11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TcpListener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BMP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图像文件格式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283200" y="1011238"/>
            <a:ext cx="2601913" cy="2855912"/>
            <a:chOff x="6502470" y="1193017"/>
            <a:chExt cx="3467440" cy="3807479"/>
          </a:xfrm>
        </p:grpSpPr>
        <p:grpSp>
          <p:nvGrpSpPr>
            <p:cNvPr id="44041" name="组合 12"/>
            <p:cNvGrpSpPr>
              <a:grpSpLocks/>
            </p:cNvGrpSpPr>
            <p:nvPr/>
          </p:nvGrpSpPr>
          <p:grpSpPr bwMode="auto">
            <a:xfrm rot="-297887">
              <a:off x="7513178" y="1193017"/>
              <a:ext cx="1250297" cy="1304594"/>
              <a:chOff x="3103525" y="996074"/>
              <a:chExt cx="1790434" cy="1868188"/>
            </a:xfrm>
          </p:grpSpPr>
          <p:cxnSp>
            <p:nvCxnSpPr>
              <p:cNvPr id="15" name="直接连接符 14"/>
              <p:cNvCxnSpPr>
                <a:endCxn id="44045" idx="3"/>
              </p:cNvCxnSpPr>
              <p:nvPr/>
            </p:nvCxnSpPr>
            <p:spPr>
              <a:xfrm rot="297887" flipV="1">
                <a:off x="3103298" y="2330272"/>
                <a:ext cx="842209" cy="442491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直接连接符 15"/>
              <p:cNvCxnSpPr>
                <a:stCxn id="44045" idx="5"/>
              </p:cNvCxnSpPr>
              <p:nvPr/>
            </p:nvCxnSpPr>
            <p:spPr>
              <a:xfrm rot="297887">
                <a:off x="4145266" y="2401567"/>
                <a:ext cx="748293" cy="460676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4045" name="椭圆 16"/>
              <p:cNvSpPr>
                <a:spLocks noChangeArrowheads="1"/>
              </p:cNvSpPr>
              <p:nvPr/>
            </p:nvSpPr>
            <p:spPr bwMode="auto">
              <a:xfrm>
                <a:off x="3920179" y="996074"/>
                <a:ext cx="290507" cy="161138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zh-CN" altLang="en-US" sz="33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02470" y="2464998"/>
              <a:ext cx="3467440" cy="25354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5434013" y="2235200"/>
            <a:ext cx="2300287" cy="26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altLang="zh-CN" sz="11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OpenCV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434012" y="2548767"/>
            <a:ext cx="2300287" cy="50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altLang="zh-CN" sz="11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.net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环境下配置</a:t>
            </a:r>
            <a:r>
              <a:rPr lang="en-US" altLang="zh-CN" sz="11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Emgu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CV</a:t>
            </a:r>
          </a:p>
          <a:p>
            <a:pPr algn="ctr" eaLnBrk="1" hangingPunct="1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人脸检测技术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48137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48135" name="文本框 12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研究成果与展示</a:t>
              </a:r>
            </a:p>
          </p:txBody>
        </p:sp>
        <p:sp>
          <p:nvSpPr>
            <p:cNvPr id="48136" name="文本框 14"/>
            <p:cNvSpPr txBox="1">
              <a:spLocks noChangeArrowheads="1"/>
            </p:cNvSpPr>
            <p:nvPr/>
          </p:nvSpPr>
          <p:spPr bwMode="auto">
            <a:xfrm>
              <a:off x="3229670" y="2019402"/>
              <a:ext cx="16160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FOUR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411163" y="365125"/>
            <a:ext cx="2030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84739"/>
            <a:ext cx="6858000" cy="51435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6109869" y="546517"/>
            <a:ext cx="1536927" cy="162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174354" y="157925"/>
            <a:ext cx="1768509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元器件布局不合理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935516" y="2429505"/>
            <a:ext cx="712414" cy="117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6320" y="2080864"/>
            <a:ext cx="935516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焊盘偏小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421275" y="3094414"/>
            <a:ext cx="753079" cy="134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97814" y="4463370"/>
            <a:ext cx="1768509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PCB</a:t>
            </a:r>
            <a:r>
              <a:rPr lang="zh-CN" altLang="en-US" dirty="0"/>
              <a:t>底层空间浪费</a:t>
            </a:r>
          </a:p>
        </p:txBody>
      </p:sp>
    </p:spTree>
    <p:extLst>
      <p:ext uri="{BB962C8B-B14F-4D97-AF65-F5344CB8AC3E}">
        <p14:creationId xmlns:p14="http://schemas.microsoft.com/office/powerpoint/2010/main" val="22650822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36"/>
          <p:cNvSpPr/>
          <p:nvPr/>
        </p:nvSpPr>
        <p:spPr>
          <a:xfrm>
            <a:off x="3878263" y="1122363"/>
            <a:ext cx="1374775" cy="1201737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" fmla="*/ 1944216 w 2035656"/>
              <a:gd name="connsiteY0" fmla="*/ 1676048 h 1767488"/>
              <a:gd name="connsiteX1" fmla="*/ 0 w 2035656"/>
              <a:gd name="connsiteY1" fmla="*/ 1676048 h 1767488"/>
              <a:gd name="connsiteX2" fmla="*/ 972108 w 2035656"/>
              <a:gd name="connsiteY2" fmla="*/ 0 h 1767488"/>
              <a:gd name="connsiteX3" fmla="*/ 2035656 w 2035656"/>
              <a:gd name="connsiteY3" fmla="*/ 1767488 h 1767488"/>
              <a:gd name="connsiteX0" fmla="*/ 0 w 2035656"/>
              <a:gd name="connsiteY0" fmla="*/ 1676048 h 1767488"/>
              <a:gd name="connsiteX1" fmla="*/ 972108 w 2035656"/>
              <a:gd name="connsiteY1" fmla="*/ 0 h 1767488"/>
              <a:gd name="connsiteX2" fmla="*/ 2035656 w 2035656"/>
              <a:gd name="connsiteY2" fmla="*/ 1767488 h 1767488"/>
              <a:gd name="connsiteX0" fmla="*/ 0 w 2000932"/>
              <a:gd name="connsiteY0" fmla="*/ 1676048 h 1709614"/>
              <a:gd name="connsiteX1" fmla="*/ 972108 w 2000932"/>
              <a:gd name="connsiteY1" fmla="*/ 0 h 1709614"/>
              <a:gd name="connsiteX2" fmla="*/ 2000932 w 2000932"/>
              <a:gd name="connsiteY2" fmla="*/ 1709614 h 1709614"/>
              <a:gd name="connsiteX0" fmla="*/ 0 w 1966208"/>
              <a:gd name="connsiteY0" fmla="*/ 1676048 h 1676048"/>
              <a:gd name="connsiteX1" fmla="*/ 972108 w 1966208"/>
              <a:gd name="connsiteY1" fmla="*/ 0 h 1676048"/>
              <a:gd name="connsiteX2" fmla="*/ 1966208 w 1966208"/>
              <a:gd name="connsiteY2" fmla="*/ 1628591 h 1676048"/>
              <a:gd name="connsiteX0" fmla="*/ 0 w 2024082"/>
              <a:gd name="connsiteY0" fmla="*/ 1676048 h 1698039"/>
              <a:gd name="connsiteX1" fmla="*/ 972108 w 2024082"/>
              <a:gd name="connsiteY1" fmla="*/ 0 h 1698039"/>
              <a:gd name="connsiteX2" fmla="*/ 2024082 w 2024082"/>
              <a:gd name="connsiteY2" fmla="*/ 1698039 h 1698039"/>
              <a:gd name="connsiteX0" fmla="*/ 0 w 1942196"/>
              <a:gd name="connsiteY0" fmla="*/ 1676048 h 1698039"/>
              <a:gd name="connsiteX1" fmla="*/ 972108 w 1942196"/>
              <a:gd name="connsiteY1" fmla="*/ 0 h 1698039"/>
              <a:gd name="connsiteX2" fmla="*/ 1942196 w 1942196"/>
              <a:gd name="connsiteY2" fmla="*/ 1698039 h 169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36"/>
          <p:cNvSpPr/>
          <p:nvPr/>
        </p:nvSpPr>
        <p:spPr>
          <a:xfrm rot="7176392">
            <a:off x="4723606" y="2607469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" fmla="*/ 1944216 w 2035656"/>
              <a:gd name="connsiteY0" fmla="*/ 1676048 h 1767488"/>
              <a:gd name="connsiteX1" fmla="*/ 0 w 2035656"/>
              <a:gd name="connsiteY1" fmla="*/ 1676048 h 1767488"/>
              <a:gd name="connsiteX2" fmla="*/ 972108 w 2035656"/>
              <a:gd name="connsiteY2" fmla="*/ 0 h 1767488"/>
              <a:gd name="connsiteX3" fmla="*/ 2035656 w 2035656"/>
              <a:gd name="connsiteY3" fmla="*/ 1767488 h 1767488"/>
              <a:gd name="connsiteX0" fmla="*/ 0 w 2035656"/>
              <a:gd name="connsiteY0" fmla="*/ 1676048 h 1767488"/>
              <a:gd name="connsiteX1" fmla="*/ 972108 w 2035656"/>
              <a:gd name="connsiteY1" fmla="*/ 0 h 1767488"/>
              <a:gd name="connsiteX2" fmla="*/ 2035656 w 2035656"/>
              <a:gd name="connsiteY2" fmla="*/ 1767488 h 1767488"/>
              <a:gd name="connsiteX0" fmla="*/ 0 w 2000932"/>
              <a:gd name="connsiteY0" fmla="*/ 1676048 h 1709614"/>
              <a:gd name="connsiteX1" fmla="*/ 972108 w 2000932"/>
              <a:gd name="connsiteY1" fmla="*/ 0 h 1709614"/>
              <a:gd name="connsiteX2" fmla="*/ 2000932 w 2000932"/>
              <a:gd name="connsiteY2" fmla="*/ 1709614 h 1709614"/>
              <a:gd name="connsiteX0" fmla="*/ 0 w 1966208"/>
              <a:gd name="connsiteY0" fmla="*/ 1676048 h 1676048"/>
              <a:gd name="connsiteX1" fmla="*/ 972108 w 1966208"/>
              <a:gd name="connsiteY1" fmla="*/ 0 h 1676048"/>
              <a:gd name="connsiteX2" fmla="*/ 1966208 w 1966208"/>
              <a:gd name="connsiteY2" fmla="*/ 1628591 h 1676048"/>
              <a:gd name="connsiteX0" fmla="*/ 0 w 2024082"/>
              <a:gd name="connsiteY0" fmla="*/ 1676048 h 1698039"/>
              <a:gd name="connsiteX1" fmla="*/ 972108 w 2024082"/>
              <a:gd name="connsiteY1" fmla="*/ 0 h 1698039"/>
              <a:gd name="connsiteX2" fmla="*/ 2024082 w 2024082"/>
              <a:gd name="connsiteY2" fmla="*/ 1698039 h 1698039"/>
              <a:gd name="connsiteX0" fmla="*/ 0 w 1942196"/>
              <a:gd name="connsiteY0" fmla="*/ 1676048 h 1698039"/>
              <a:gd name="connsiteX1" fmla="*/ 972108 w 1942196"/>
              <a:gd name="connsiteY1" fmla="*/ 0 h 1698039"/>
              <a:gd name="connsiteX2" fmla="*/ 1942196 w 1942196"/>
              <a:gd name="connsiteY2" fmla="*/ 1698039 h 169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36"/>
          <p:cNvSpPr/>
          <p:nvPr/>
        </p:nvSpPr>
        <p:spPr>
          <a:xfrm rot="14423608" flipH="1">
            <a:off x="2982119" y="2624932"/>
            <a:ext cx="1374775" cy="1201737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" fmla="*/ 1944216 w 2035656"/>
              <a:gd name="connsiteY0" fmla="*/ 1676048 h 1767488"/>
              <a:gd name="connsiteX1" fmla="*/ 0 w 2035656"/>
              <a:gd name="connsiteY1" fmla="*/ 1676048 h 1767488"/>
              <a:gd name="connsiteX2" fmla="*/ 972108 w 2035656"/>
              <a:gd name="connsiteY2" fmla="*/ 0 h 1767488"/>
              <a:gd name="connsiteX3" fmla="*/ 2035656 w 2035656"/>
              <a:gd name="connsiteY3" fmla="*/ 1767488 h 1767488"/>
              <a:gd name="connsiteX0" fmla="*/ 0 w 2035656"/>
              <a:gd name="connsiteY0" fmla="*/ 1676048 h 1767488"/>
              <a:gd name="connsiteX1" fmla="*/ 972108 w 2035656"/>
              <a:gd name="connsiteY1" fmla="*/ 0 h 1767488"/>
              <a:gd name="connsiteX2" fmla="*/ 2035656 w 2035656"/>
              <a:gd name="connsiteY2" fmla="*/ 1767488 h 1767488"/>
              <a:gd name="connsiteX0" fmla="*/ 0 w 2000932"/>
              <a:gd name="connsiteY0" fmla="*/ 1676048 h 1709614"/>
              <a:gd name="connsiteX1" fmla="*/ 972108 w 2000932"/>
              <a:gd name="connsiteY1" fmla="*/ 0 h 1709614"/>
              <a:gd name="connsiteX2" fmla="*/ 2000932 w 2000932"/>
              <a:gd name="connsiteY2" fmla="*/ 1709614 h 1709614"/>
              <a:gd name="connsiteX0" fmla="*/ 0 w 1966208"/>
              <a:gd name="connsiteY0" fmla="*/ 1676048 h 1676048"/>
              <a:gd name="connsiteX1" fmla="*/ 972108 w 1966208"/>
              <a:gd name="connsiteY1" fmla="*/ 0 h 1676048"/>
              <a:gd name="connsiteX2" fmla="*/ 1966208 w 1966208"/>
              <a:gd name="connsiteY2" fmla="*/ 1628591 h 1676048"/>
              <a:gd name="connsiteX0" fmla="*/ 0 w 2024082"/>
              <a:gd name="connsiteY0" fmla="*/ 1676048 h 1698039"/>
              <a:gd name="connsiteX1" fmla="*/ 972108 w 2024082"/>
              <a:gd name="connsiteY1" fmla="*/ 0 h 1698039"/>
              <a:gd name="connsiteX2" fmla="*/ 2024082 w 2024082"/>
              <a:gd name="connsiteY2" fmla="*/ 1698039 h 1698039"/>
              <a:gd name="connsiteX0" fmla="*/ 0 w 1942196"/>
              <a:gd name="connsiteY0" fmla="*/ 1676048 h 1698039"/>
              <a:gd name="connsiteX1" fmla="*/ 972108 w 1942196"/>
              <a:gd name="connsiteY1" fmla="*/ 0 h 1698039"/>
              <a:gd name="connsiteX2" fmla="*/ 1942196 w 1942196"/>
              <a:gd name="connsiteY2" fmla="*/ 1698039 h 169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60000"/>
              </a:schemeClr>
            </a:solidFill>
            <a:headEnd type="triangl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525" y="1895475"/>
            <a:ext cx="2579688" cy="9579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元件封装焊盘偏小</a:t>
            </a:r>
            <a:endParaRPr lang="en-US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若元件封装与实际完全匹配，则没有多余的空间让焊锡连接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1550" y="1895475"/>
            <a:ext cx="2581275" cy="9579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元件布局不合理</a:t>
            </a:r>
            <a:endParaRPr lang="en-US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提高焊接过程中难度，影响控制板的美观性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1363" y="3598863"/>
            <a:ext cx="2581275" cy="9579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PCB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上的空间没利用好</a:t>
            </a:r>
            <a:endParaRPr lang="en-US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元件集中在顶层，底层的控件没能利好好，导致布局、走线比较复杂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2095500"/>
            <a:ext cx="849312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411163" y="365125"/>
            <a:ext cx="2121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第一版本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90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980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第二版本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79" y="534402"/>
            <a:ext cx="3857625" cy="514350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H="1" flipV="1">
            <a:off x="4532276" y="642771"/>
            <a:ext cx="575349" cy="43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2761962" y="1262460"/>
            <a:ext cx="1629168" cy="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5655027" y="643388"/>
            <a:ext cx="1628772" cy="43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5144758" y="2839756"/>
            <a:ext cx="2139041" cy="53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2260879" y="2969288"/>
            <a:ext cx="1567543" cy="7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76" name="直接箭头连接符 50175"/>
          <p:cNvCxnSpPr/>
          <p:nvPr/>
        </p:nvCxnSpPr>
        <p:spPr>
          <a:xfrm flipH="1" flipV="1">
            <a:off x="2391508" y="3707842"/>
            <a:ext cx="1999622" cy="81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78" name="直接箭头连接符 50177"/>
          <p:cNvCxnSpPr>
            <a:endCxn id="39" idx="1"/>
          </p:cNvCxnSpPr>
          <p:nvPr/>
        </p:nvCxnSpPr>
        <p:spPr>
          <a:xfrm flipV="1">
            <a:off x="4838516" y="1784170"/>
            <a:ext cx="2503376" cy="15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79" name="矩形 50178"/>
          <p:cNvSpPr/>
          <p:nvPr/>
        </p:nvSpPr>
        <p:spPr>
          <a:xfrm>
            <a:off x="973828" y="1152220"/>
            <a:ext cx="1768509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L298N</a:t>
            </a:r>
            <a:r>
              <a:rPr lang="zh-CN" altLang="en-US" dirty="0"/>
              <a:t>电机驱动芯片</a:t>
            </a:r>
          </a:p>
        </p:txBody>
      </p:sp>
      <p:sp>
        <p:nvSpPr>
          <p:cNvPr id="37" name="矩形 36"/>
          <p:cNvSpPr/>
          <p:nvPr/>
        </p:nvSpPr>
        <p:spPr>
          <a:xfrm>
            <a:off x="3596762" y="254179"/>
            <a:ext cx="1768509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DHT11</a:t>
            </a:r>
            <a:r>
              <a:rPr lang="zh-CN" altLang="en-US" dirty="0"/>
              <a:t>温湿度传感器</a:t>
            </a:r>
          </a:p>
        </p:txBody>
      </p:sp>
      <p:sp>
        <p:nvSpPr>
          <p:cNvPr id="38" name="矩形 37"/>
          <p:cNvSpPr/>
          <p:nvPr/>
        </p:nvSpPr>
        <p:spPr>
          <a:xfrm>
            <a:off x="7403597" y="513858"/>
            <a:ext cx="1426237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OV7670</a:t>
            </a:r>
            <a:r>
              <a:rPr lang="zh-CN" altLang="en-US" dirty="0"/>
              <a:t>摄像头</a:t>
            </a:r>
          </a:p>
        </p:txBody>
      </p:sp>
      <p:sp>
        <p:nvSpPr>
          <p:cNvPr id="39" name="矩形 38"/>
          <p:cNvSpPr/>
          <p:nvPr/>
        </p:nvSpPr>
        <p:spPr>
          <a:xfrm>
            <a:off x="7341892" y="1654639"/>
            <a:ext cx="1234849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</a:t>
            </a:r>
            <a:r>
              <a:rPr lang="zh-CN" altLang="en-US" dirty="0"/>
              <a:t>芯片</a:t>
            </a:r>
          </a:p>
        </p:txBody>
      </p:sp>
      <p:sp>
        <p:nvSpPr>
          <p:cNvPr id="41" name="矩形 40"/>
          <p:cNvSpPr/>
          <p:nvPr/>
        </p:nvSpPr>
        <p:spPr>
          <a:xfrm>
            <a:off x="667511" y="2839757"/>
            <a:ext cx="1552546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MQ-2</a:t>
            </a:r>
            <a:r>
              <a:rPr lang="zh-CN" altLang="en-US" dirty="0"/>
              <a:t>烟雾传感器</a:t>
            </a:r>
          </a:p>
        </p:txBody>
      </p:sp>
      <p:sp>
        <p:nvSpPr>
          <p:cNvPr id="42" name="矩形 41"/>
          <p:cNvSpPr/>
          <p:nvPr/>
        </p:nvSpPr>
        <p:spPr>
          <a:xfrm>
            <a:off x="7444259" y="2710226"/>
            <a:ext cx="1293452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LCD</a:t>
            </a:r>
            <a:r>
              <a:rPr lang="zh-CN" altLang="en-US" dirty="0"/>
              <a:t>触摸屏</a:t>
            </a:r>
          </a:p>
        </p:txBody>
      </p:sp>
      <p:sp>
        <p:nvSpPr>
          <p:cNvPr id="43" name="矩形 42"/>
          <p:cNvSpPr/>
          <p:nvPr/>
        </p:nvSpPr>
        <p:spPr>
          <a:xfrm>
            <a:off x="411163" y="3657599"/>
            <a:ext cx="1980345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HC-SR501</a:t>
            </a:r>
            <a:r>
              <a:rPr lang="zh-CN" altLang="en-US" dirty="0"/>
              <a:t>红外传感器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90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980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第二版本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1" y="-472273"/>
            <a:ext cx="4945673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27" y="983552"/>
            <a:ext cx="4945673" cy="51435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 flipH="1">
            <a:off x="1533081" y="2019719"/>
            <a:ext cx="677558" cy="153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2702536" y="2584102"/>
            <a:ext cx="11460" cy="138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616936" y="1366576"/>
            <a:ext cx="473529" cy="318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869178" y="983552"/>
            <a:ext cx="119640" cy="257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6933126" y="983552"/>
            <a:ext cx="282767" cy="242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8521002" y="983552"/>
            <a:ext cx="170822" cy="2323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732004" y="3588859"/>
            <a:ext cx="1242931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12V</a:t>
            </a:r>
            <a:r>
              <a:rPr lang="zh-CN" altLang="en-US" dirty="0"/>
              <a:t>电源输入</a:t>
            </a:r>
          </a:p>
        </p:txBody>
      </p:sp>
      <p:sp>
        <p:nvSpPr>
          <p:cNvPr id="47" name="矩形 46"/>
          <p:cNvSpPr/>
          <p:nvPr/>
        </p:nvSpPr>
        <p:spPr>
          <a:xfrm>
            <a:off x="1639718" y="4062946"/>
            <a:ext cx="2125636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12V</a:t>
            </a:r>
            <a:r>
              <a:rPr lang="zh-CN" altLang="en-US" dirty="0"/>
              <a:t>转</a:t>
            </a:r>
            <a:r>
              <a:rPr lang="en-US" altLang="zh-CN" dirty="0"/>
              <a:t>5VLM2596S</a:t>
            </a:r>
            <a:r>
              <a:rPr lang="zh-CN" altLang="en-US" dirty="0"/>
              <a:t>模块</a:t>
            </a:r>
          </a:p>
        </p:txBody>
      </p:sp>
      <p:sp>
        <p:nvSpPr>
          <p:cNvPr id="48" name="矩形 47"/>
          <p:cNvSpPr/>
          <p:nvPr/>
        </p:nvSpPr>
        <p:spPr>
          <a:xfrm>
            <a:off x="2965502" y="4551903"/>
            <a:ext cx="1681226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ESP8266</a:t>
            </a:r>
            <a:r>
              <a:rPr lang="zh-CN" altLang="en-US" dirty="0"/>
              <a:t>无线模块</a:t>
            </a:r>
          </a:p>
        </p:txBody>
      </p:sp>
      <p:sp>
        <p:nvSpPr>
          <p:cNvPr id="51" name="矩形 50"/>
          <p:cNvSpPr/>
          <p:nvPr/>
        </p:nvSpPr>
        <p:spPr>
          <a:xfrm>
            <a:off x="5306683" y="692150"/>
            <a:ext cx="1244629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直流减速电机</a:t>
            </a:r>
          </a:p>
        </p:txBody>
      </p:sp>
      <p:sp>
        <p:nvSpPr>
          <p:cNvPr id="52" name="矩形 51"/>
          <p:cNvSpPr/>
          <p:nvPr/>
        </p:nvSpPr>
        <p:spPr>
          <a:xfrm>
            <a:off x="6671163" y="692149"/>
            <a:ext cx="1244629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250</a:t>
            </a:r>
            <a:r>
              <a:rPr lang="zh-CN" altLang="en-US" dirty="0"/>
              <a:t>线编码器</a:t>
            </a:r>
          </a:p>
        </p:txBody>
      </p:sp>
      <p:sp>
        <p:nvSpPr>
          <p:cNvPr id="53" name="矩形 52"/>
          <p:cNvSpPr/>
          <p:nvPr/>
        </p:nvSpPr>
        <p:spPr>
          <a:xfrm>
            <a:off x="8116971" y="724491"/>
            <a:ext cx="924449" cy="2590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模型车轮</a:t>
            </a:r>
          </a:p>
        </p:txBody>
      </p:sp>
    </p:spTree>
    <p:extLst>
      <p:ext uri="{BB962C8B-B14F-4D97-AF65-F5344CB8AC3E}">
        <p14:creationId xmlns:p14="http://schemas.microsoft.com/office/powerpoint/2010/main" val="7967352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90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980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视频演示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4" y="2469190"/>
            <a:ext cx="3405968" cy="19219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52" y="692150"/>
            <a:ext cx="3426455" cy="19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93675"/>
      </p:ext>
    </p:extLst>
  </p:cSld>
  <p:clrMapOvr>
    <a:masterClrMapping/>
  </p:clrMapOvr>
  <p:transition spd="slow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13340" name="文本框 38"/>
            <p:cNvSpPr txBox="1">
              <a:spLocks noChangeArrowheads="1"/>
            </p:cNvSpPr>
            <p:nvPr/>
          </p:nvSpPr>
          <p:spPr bwMode="auto">
            <a:xfrm>
              <a:off x="219753" y="2417307"/>
              <a:ext cx="27411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41" name="文本框 11"/>
            <p:cNvSpPr txBox="1">
              <a:spLocks noChangeArrowheads="1"/>
            </p:cNvSpPr>
            <p:nvPr/>
          </p:nvSpPr>
          <p:spPr bwMode="auto">
            <a:xfrm>
              <a:off x="1979712" y="1976522"/>
              <a:ext cx="100540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>
            <a:spLocks noChangeArrowheads="1"/>
          </p:cNvSpPr>
          <p:nvPr/>
        </p:nvSpPr>
        <p:spPr bwMode="auto">
          <a:xfrm>
            <a:off x="4052888" y="18907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课题综述</a:t>
            </a: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3578225" y="1817688"/>
            <a:ext cx="466725" cy="523875"/>
            <a:chOff x="3516783" y="2047768"/>
            <a:chExt cx="466304" cy="523220"/>
          </a:xfrm>
        </p:grpSpPr>
        <p:sp>
          <p:nvSpPr>
            <p:cNvPr id="13338" name="文本框 16"/>
            <p:cNvSpPr txBox="1">
              <a:spLocks noChangeArrowheads="1"/>
            </p:cNvSpPr>
            <p:nvPr/>
          </p:nvSpPr>
          <p:spPr bwMode="auto">
            <a:xfrm>
              <a:off x="3516783" y="2047768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>
            <a:spLocks noChangeArrowheads="1"/>
          </p:cNvSpPr>
          <p:nvPr/>
        </p:nvSpPr>
        <p:spPr bwMode="auto">
          <a:xfrm>
            <a:off x="6638925" y="1916113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研究过程</a:t>
            </a:r>
          </a:p>
        </p:txBody>
      </p: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6135688" y="1827213"/>
            <a:ext cx="496887" cy="523875"/>
            <a:chOff x="6073087" y="2057986"/>
            <a:chExt cx="497639" cy="523220"/>
          </a:xfrm>
        </p:grpSpPr>
        <p:sp>
          <p:nvSpPr>
            <p:cNvPr id="13336" name="文本框 20"/>
            <p:cNvSpPr txBox="1">
              <a:spLocks noChangeArrowheads="1"/>
            </p:cNvSpPr>
            <p:nvPr/>
          </p:nvSpPr>
          <p:spPr bwMode="auto">
            <a:xfrm>
              <a:off x="6073087" y="2057986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92" y="2227636"/>
              <a:ext cx="246434" cy="245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>
            <a:spLocks noChangeArrowheads="1"/>
          </p:cNvSpPr>
          <p:nvPr/>
        </p:nvSpPr>
        <p:spPr bwMode="auto">
          <a:xfrm>
            <a:off x="4052888" y="24701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目前现状</a:t>
            </a: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3578225" y="2397125"/>
            <a:ext cx="466725" cy="523875"/>
            <a:chOff x="3516783" y="2627150"/>
            <a:chExt cx="466304" cy="523220"/>
          </a:xfrm>
        </p:grpSpPr>
        <p:sp>
          <p:nvSpPr>
            <p:cNvPr id="13334" name="文本框 23"/>
            <p:cNvSpPr txBox="1">
              <a:spLocks noChangeArrowheads="1"/>
            </p:cNvSpPr>
            <p:nvPr/>
          </p:nvSpPr>
          <p:spPr bwMode="auto">
            <a:xfrm>
              <a:off x="3516783" y="2627150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>
            <a:spLocks noChangeArrowheads="1"/>
          </p:cNvSpPr>
          <p:nvPr/>
        </p:nvSpPr>
        <p:spPr bwMode="auto">
          <a:xfrm>
            <a:off x="6638925" y="249396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研究结论</a:t>
            </a:r>
          </a:p>
        </p:txBody>
      </p:sp>
      <p:grpSp>
        <p:nvGrpSpPr>
          <p:cNvPr id="84" name="组合 83"/>
          <p:cNvGrpSpPr>
            <a:grpSpLocks/>
          </p:cNvGrpSpPr>
          <p:nvPr/>
        </p:nvGrpSpPr>
        <p:grpSpPr bwMode="auto">
          <a:xfrm>
            <a:off x="6135688" y="2406650"/>
            <a:ext cx="496887" cy="523875"/>
            <a:chOff x="6073087" y="2637368"/>
            <a:chExt cx="497639" cy="523220"/>
          </a:xfrm>
        </p:grpSpPr>
        <p:sp>
          <p:nvSpPr>
            <p:cNvPr id="13332" name="文本框 26"/>
            <p:cNvSpPr txBox="1">
              <a:spLocks noChangeArrowheads="1"/>
            </p:cNvSpPr>
            <p:nvPr/>
          </p:nvSpPr>
          <p:spPr bwMode="auto">
            <a:xfrm>
              <a:off x="6073087" y="2637368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92" y="2807019"/>
              <a:ext cx="246434" cy="245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>
            <a:spLocks noChangeArrowheads="1"/>
          </p:cNvSpPr>
          <p:nvPr/>
        </p:nvSpPr>
        <p:spPr bwMode="auto">
          <a:xfrm>
            <a:off x="4052888" y="3043238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研究目标</a:t>
            </a:r>
          </a:p>
        </p:txBody>
      </p:sp>
      <p:grpSp>
        <p:nvGrpSpPr>
          <p:cNvPr id="88" name="组合 87"/>
          <p:cNvGrpSpPr>
            <a:grpSpLocks/>
          </p:cNvGrpSpPr>
          <p:nvPr/>
        </p:nvGrpSpPr>
        <p:grpSpPr bwMode="auto">
          <a:xfrm>
            <a:off x="3578225" y="2970213"/>
            <a:ext cx="466725" cy="523875"/>
            <a:chOff x="3516783" y="3200893"/>
            <a:chExt cx="466304" cy="523220"/>
          </a:xfrm>
        </p:grpSpPr>
        <p:sp>
          <p:nvSpPr>
            <p:cNvPr id="13330" name="文本框 29"/>
            <p:cNvSpPr txBox="1">
              <a:spLocks noChangeArrowheads="1"/>
            </p:cNvSpPr>
            <p:nvPr/>
          </p:nvSpPr>
          <p:spPr bwMode="auto">
            <a:xfrm>
              <a:off x="3516783" y="3200893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33"/>
          <p:cNvSpPr txBox="1">
            <a:spLocks noChangeArrowheads="1"/>
          </p:cNvSpPr>
          <p:nvPr/>
        </p:nvSpPr>
        <p:spPr bwMode="auto">
          <a:xfrm>
            <a:off x="6638925" y="306863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未来愿景</a:t>
            </a:r>
          </a:p>
        </p:txBody>
      </p:sp>
      <p:grpSp>
        <p:nvGrpSpPr>
          <p:cNvPr id="92" name="组合 91"/>
          <p:cNvGrpSpPr>
            <a:grpSpLocks/>
          </p:cNvGrpSpPr>
          <p:nvPr/>
        </p:nvGrpSpPr>
        <p:grpSpPr bwMode="auto">
          <a:xfrm>
            <a:off x="6135688" y="2981325"/>
            <a:ext cx="496887" cy="522288"/>
            <a:chOff x="6073087" y="3211111"/>
            <a:chExt cx="497639" cy="523220"/>
          </a:xfrm>
        </p:grpSpPr>
        <p:sp>
          <p:nvSpPr>
            <p:cNvPr id="13328" name="文本框 32"/>
            <p:cNvSpPr txBox="1">
              <a:spLocks noChangeArrowheads="1"/>
            </p:cNvSpPr>
            <p:nvPr/>
          </p:nvSpPr>
          <p:spPr bwMode="auto">
            <a:xfrm>
              <a:off x="6073087" y="3211111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6324292" y="3381277"/>
              <a:ext cx="246434" cy="2449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2.22222E-6 3.08642E-6 " pathEditMode="relative" rAng="0" ptsTypes="AA">
                                      <p:cBhvr>
                                        <p:cTn id="59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90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980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视频演示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032276"/>
            <a:ext cx="3405968" cy="19219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62" y="365125"/>
            <a:ext cx="3426455" cy="1933500"/>
          </a:xfrm>
          <a:prstGeom prst="rect">
            <a:avLst/>
          </a:prstGeom>
        </p:spPr>
      </p:pic>
      <p:pic>
        <p:nvPicPr>
          <p:cNvPr id="2" name="1.5倍速度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864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sp>
        <p:nvSpPr>
          <p:cNvPr id="4" name="任意多边形 37"/>
          <p:cNvSpPr>
            <a:spLocks/>
          </p:cNvSpPr>
          <p:nvPr/>
        </p:nvSpPr>
        <p:spPr bwMode="auto">
          <a:xfrm flipV="1">
            <a:off x="3751263" y="3810000"/>
            <a:ext cx="2151062" cy="4572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" name="任意多边形 34"/>
          <p:cNvSpPr>
            <a:spLocks/>
          </p:cNvSpPr>
          <p:nvPr/>
        </p:nvSpPr>
        <p:spPr bwMode="auto">
          <a:xfrm>
            <a:off x="2508250" y="1289050"/>
            <a:ext cx="1881188" cy="366713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" name="任意多边形 31"/>
          <p:cNvSpPr>
            <a:spLocks/>
          </p:cNvSpPr>
          <p:nvPr/>
        </p:nvSpPr>
        <p:spPr bwMode="auto">
          <a:xfrm>
            <a:off x="4084638" y="2092325"/>
            <a:ext cx="2036762" cy="492125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" name="任意多边形 15"/>
          <p:cNvSpPr>
            <a:spLocks/>
          </p:cNvSpPr>
          <p:nvPr/>
        </p:nvSpPr>
        <p:spPr bwMode="auto">
          <a:xfrm>
            <a:off x="2836863" y="153352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 cap="flat" cmpd="sng">
            <a:noFill/>
            <a:bevel/>
            <a:headEnd/>
            <a:tailEnd/>
          </a:ln>
        </p:spPr>
        <p:txBody>
          <a:bodyPr lIns="295680" tIns="326199" rIns="295681" bIns="3261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" name="任意多边形 22"/>
          <p:cNvSpPr>
            <a:spLocks/>
          </p:cNvSpPr>
          <p:nvPr/>
        </p:nvSpPr>
        <p:spPr bwMode="auto">
          <a:xfrm>
            <a:off x="2836863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38100" cap="flat" cmpd="sng">
            <a:noFill/>
            <a:bevel/>
            <a:headEnd/>
            <a:tailEnd/>
          </a:ln>
        </p:spPr>
        <p:txBody>
          <a:bodyPr lIns="295680" tIns="326199" rIns="295681" bIns="3261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" name="任意多边形 24"/>
          <p:cNvSpPr>
            <a:spLocks/>
          </p:cNvSpPr>
          <p:nvPr/>
        </p:nvSpPr>
        <p:spPr bwMode="auto">
          <a:xfrm>
            <a:off x="1849438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 w="38100" cap="flat" cmpd="sng">
            <a:noFill/>
            <a:bevel/>
            <a:headEnd/>
            <a:tailEnd/>
          </a:ln>
        </p:spPr>
        <p:txBody>
          <a:bodyPr lIns="204240" tIns="234759" rIns="204241" bIns="23475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" name="任意多边形 25"/>
          <p:cNvSpPr>
            <a:spLocks/>
          </p:cNvSpPr>
          <p:nvPr/>
        </p:nvSpPr>
        <p:spPr bwMode="auto">
          <a:xfrm>
            <a:off x="1319213" y="2425700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  <a:ln w="38100" cap="flat" cmpd="sng">
            <a:noFill/>
            <a:bevel/>
            <a:headEnd/>
            <a:tailEnd/>
          </a:ln>
        </p:spPr>
        <p:txBody>
          <a:bodyPr lIns="295680" tIns="326199" rIns="295681" bIns="3261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4572000" y="611188"/>
            <a:ext cx="2395538" cy="947979"/>
            <a:chOff x="1034229" y="1279118"/>
            <a:chExt cx="2823455" cy="948007"/>
          </a:xfrm>
        </p:grpSpPr>
        <p:sp>
          <p:nvSpPr>
            <p:cNvPr id="54299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715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684213" eaLnBrk="1" hangingPunct="1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pitchFamily="34" charset="0"/>
                </a:rPr>
                <a:t>以后每个家庭都有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pitchFamily="34" charset="0"/>
                </a:rPr>
                <a:t>WIFI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pitchFamily="34" charset="0"/>
                </a:rPr>
                <a:t>网络，可以很方便的连接智能设备。人们的安全意识日益增强，能够帮助到老人、婴儿、宠物的照看。</a:t>
              </a:r>
              <a:endPara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54300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家庭</a:t>
              </a: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5364163" y="1951035"/>
            <a:ext cx="2395537" cy="672328"/>
            <a:chOff x="1034229" y="1279117"/>
            <a:chExt cx="2823455" cy="672349"/>
          </a:xfrm>
        </p:grpSpPr>
        <p:sp>
          <p:nvSpPr>
            <p:cNvPr id="54297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439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684213" eaLnBrk="1" hangingPunct="1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pitchFamily="34" charset="0"/>
                </a:rPr>
                <a:t>以智能车为云台，因此拥有较大的机动性，可以灵活控制其运动，适应于场地面积较大的地方。</a:t>
              </a:r>
            </a:p>
          </p:txBody>
        </p:sp>
        <p:sp>
          <p:nvSpPr>
            <p:cNvPr id="54298" name="文本框 83"/>
            <p:cNvSpPr txBox="1">
              <a:spLocks noChangeArrowheads="1"/>
            </p:cNvSpPr>
            <p:nvPr/>
          </p:nvSpPr>
          <p:spPr bwMode="auto">
            <a:xfrm>
              <a:off x="1766658" y="1279117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公共场合</a:t>
              </a: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5985586" y="3668485"/>
            <a:ext cx="2395538" cy="715735"/>
            <a:chOff x="1034229" y="1279118"/>
            <a:chExt cx="2823455" cy="715757"/>
          </a:xfrm>
        </p:grpSpPr>
        <p:sp>
          <p:nvSpPr>
            <p:cNvPr id="5429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483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684213" eaLnBrk="1" hangingPunct="1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该监控器可用于仓库烟雾检测，预防火灾。</a:t>
              </a:r>
              <a:endPara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684213" eaLnBrk="1" hangingPunct="1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pitchFamily="34" charset="0"/>
                </a:rPr>
                <a:t>也可以检测红外，防范小偷。</a:t>
              </a:r>
              <a:endPara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54296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仓库</a:t>
              </a:r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849438" y="1533525"/>
            <a:ext cx="914400" cy="1050925"/>
            <a:chOff x="1849438" y="1558925"/>
            <a:chExt cx="914400" cy="1050925"/>
          </a:xfrm>
        </p:grpSpPr>
        <p:sp>
          <p:nvSpPr>
            <p:cNvPr id="21" name="任意多边形 20"/>
            <p:cNvSpPr>
              <a:spLocks/>
            </p:cNvSpPr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204240" tIns="234759" rIns="204241" bIns="23475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4294" name="文本框 21"/>
            <p:cNvSpPr txBox="1">
              <a:spLocks noChangeArrowheads="1"/>
            </p:cNvSpPr>
            <p:nvPr/>
          </p:nvSpPr>
          <p:spPr bwMode="auto">
            <a:xfrm>
              <a:off x="2008332" y="1795179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  <a:ea typeface="微软雅黑" pitchFamily="34" charset="-122"/>
                </a:rPr>
                <a:t></a:t>
              </a:r>
              <a:endParaRPr lang="zh-CN" altLang="en-US" sz="260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2341563" y="2425700"/>
            <a:ext cx="914400" cy="1050925"/>
            <a:chOff x="2341563" y="2451100"/>
            <a:chExt cx="914400" cy="1050925"/>
          </a:xfrm>
        </p:grpSpPr>
        <p:sp>
          <p:nvSpPr>
            <p:cNvPr id="24" name="任意多边形 19"/>
            <p:cNvSpPr>
              <a:spLocks/>
            </p:cNvSpPr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295680" tIns="326199" rIns="295681" bIns="32619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4292" name="文本框 26"/>
            <p:cNvSpPr txBox="1">
              <a:spLocks noChangeArrowheads="1"/>
            </p:cNvSpPr>
            <p:nvPr/>
          </p:nvSpPr>
          <p:spPr bwMode="auto">
            <a:xfrm>
              <a:off x="2508036" y="2724182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  <a:ea typeface="微软雅黑" pitchFamily="34" charset="-122"/>
                </a:rPr>
                <a:t></a:t>
              </a:r>
              <a:endParaRPr lang="zh-CN" altLang="en-US" sz="260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3328988" y="2425700"/>
            <a:ext cx="914400" cy="1050925"/>
            <a:chOff x="3328988" y="2451100"/>
            <a:chExt cx="914400" cy="1050925"/>
          </a:xfrm>
        </p:grpSpPr>
        <p:sp>
          <p:nvSpPr>
            <p:cNvPr id="29" name="任意多边形 21"/>
            <p:cNvSpPr>
              <a:spLocks/>
            </p:cNvSpPr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204240" tIns="234759" rIns="204241" bIns="23475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4290" name="文本框 29"/>
            <p:cNvSpPr txBox="1">
              <a:spLocks noChangeArrowheads="1"/>
            </p:cNvSpPr>
            <p:nvPr/>
          </p:nvSpPr>
          <p:spPr bwMode="auto">
            <a:xfrm>
              <a:off x="3487882" y="2714124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微软雅黑" pitchFamily="34" charset="-122"/>
                </a:rPr>
                <a:t></a:t>
              </a:r>
              <a:endParaRPr lang="zh-CN" altLang="en-US" sz="26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4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56329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070350" y="2019300"/>
            <a:ext cx="2255838" cy="939800"/>
            <a:chOff x="4070982" y="2019402"/>
            <a:chExt cx="2255503" cy="939618"/>
          </a:xfrm>
        </p:grpSpPr>
        <p:sp>
          <p:nvSpPr>
            <p:cNvPr id="56327" name="文本框 23"/>
            <p:cNvSpPr txBox="1">
              <a:spLocks noChangeArrowheads="1"/>
            </p:cNvSpPr>
            <p:nvPr/>
          </p:nvSpPr>
          <p:spPr bwMode="auto">
            <a:xfrm>
              <a:off x="4070982" y="2251134"/>
              <a:ext cx="225550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4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论文总结</a:t>
              </a:r>
            </a:p>
          </p:txBody>
        </p:sp>
        <p:sp>
          <p:nvSpPr>
            <p:cNvPr id="56328" name="文本框 35"/>
            <p:cNvSpPr txBox="1">
              <a:spLocks noChangeArrowheads="1"/>
            </p:cNvSpPr>
            <p:nvPr/>
          </p:nvSpPr>
          <p:spPr bwMode="auto">
            <a:xfrm>
              <a:off x="4118308" y="2019402"/>
              <a:ext cx="13312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FIVE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2817813" y="1944688"/>
            <a:ext cx="1128712" cy="1128712"/>
            <a:chOff x="2817516" y="1944350"/>
            <a:chExt cx="1129689" cy="1129689"/>
          </a:xfrm>
        </p:grpSpPr>
        <p:sp>
          <p:nvSpPr>
            <p:cNvPr id="38" name="椭圆 37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3195668" y="2160437"/>
              <a:ext cx="444885" cy="65779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3273425" y="1374775"/>
            <a:ext cx="2462213" cy="2468563"/>
            <a:chOff x="3188778" y="1298779"/>
            <a:chExt cx="2462737" cy="2469230"/>
          </a:xfrm>
        </p:grpSpPr>
        <p:sp>
          <p:nvSpPr>
            <p:cNvPr id="31" name="燕尾形 3"/>
            <p:cNvSpPr/>
            <p:nvPr/>
          </p:nvSpPr>
          <p:spPr>
            <a:xfrm rot="16200000">
              <a:off x="4141465" y="1298795"/>
              <a:ext cx="557364" cy="557332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燕尾形 3"/>
            <p:cNvSpPr/>
            <p:nvPr/>
          </p:nvSpPr>
          <p:spPr>
            <a:xfrm>
              <a:off x="5094183" y="2259477"/>
              <a:ext cx="557332" cy="557363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燕尾形 3"/>
            <p:cNvSpPr/>
            <p:nvPr/>
          </p:nvSpPr>
          <p:spPr>
            <a:xfrm rot="16200000" flipH="1" flipV="1">
              <a:off x="4141465" y="3210661"/>
              <a:ext cx="557364" cy="557332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燕尾形 3"/>
            <p:cNvSpPr/>
            <p:nvPr/>
          </p:nvSpPr>
          <p:spPr>
            <a:xfrm flipH="1">
              <a:off x="3188778" y="2257888"/>
              <a:ext cx="557332" cy="557364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燕尾形 3"/>
            <p:cNvSpPr/>
            <p:nvPr/>
          </p:nvSpPr>
          <p:spPr>
            <a:xfrm rot="13500000">
              <a:off x="3466633" y="1584623"/>
              <a:ext cx="557364" cy="557331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燕尾形 3"/>
            <p:cNvSpPr/>
            <p:nvPr/>
          </p:nvSpPr>
          <p:spPr>
            <a:xfrm rot="8100000" flipH="1">
              <a:off x="4813914" y="1585417"/>
              <a:ext cx="555775" cy="557331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燕尾形 3"/>
            <p:cNvSpPr/>
            <p:nvPr/>
          </p:nvSpPr>
          <p:spPr>
            <a:xfrm rot="8100000" flipV="1">
              <a:off x="3466634" y="2932774"/>
              <a:ext cx="557363" cy="557331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燕尾形 3"/>
            <p:cNvSpPr/>
            <p:nvPr/>
          </p:nvSpPr>
          <p:spPr>
            <a:xfrm rot="13500000" flipH="1" flipV="1">
              <a:off x="4813121" y="2932774"/>
              <a:ext cx="557363" cy="557331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25"/>
          <p:cNvSpPr txBox="1">
            <a:spLocks noChangeArrowheads="1"/>
          </p:cNvSpPr>
          <p:nvPr/>
        </p:nvSpPr>
        <p:spPr bwMode="auto">
          <a:xfrm>
            <a:off x="5376863" y="3565525"/>
            <a:ext cx="1776412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C# </a:t>
            </a:r>
            <a:r>
              <a:rPr lang="en-US" altLang="zh-CN" sz="12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Winform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编程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掌握了基于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Visual studio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的窗体化程序设计，掌握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C#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语法和基本控件使用</a:t>
            </a: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4103688" y="2417763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收获</a:t>
            </a:r>
          </a:p>
        </p:txBody>
      </p:sp>
      <p:sp>
        <p:nvSpPr>
          <p:cNvPr id="41" name="TextBox 25"/>
          <p:cNvSpPr txBox="1">
            <a:spLocks noChangeArrowheads="1"/>
          </p:cNvSpPr>
          <p:nvPr/>
        </p:nvSpPr>
        <p:spPr bwMode="auto">
          <a:xfrm>
            <a:off x="5776913" y="2417763"/>
            <a:ext cx="178276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焊接调试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学会了使用电烙铁焊接贴片封装的元件，使用万用表进行调试</a:t>
            </a:r>
          </a:p>
        </p:txBody>
      </p:sp>
      <p:sp>
        <p:nvSpPr>
          <p:cNvPr id="42" name="TextBox 25"/>
          <p:cNvSpPr txBox="1">
            <a:spLocks noChangeArrowheads="1"/>
          </p:cNvSpPr>
          <p:nvPr/>
        </p:nvSpPr>
        <p:spPr bwMode="auto">
          <a:xfrm>
            <a:off x="5519738" y="1138238"/>
            <a:ext cx="16906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电路设计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基本掌握</a:t>
            </a:r>
            <a:r>
              <a:rPr lang="en-US" altLang="zh-CN" sz="9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Altium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Designer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软件来设计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PCB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板</a:t>
            </a:r>
          </a:p>
        </p:txBody>
      </p:sp>
      <p:sp>
        <p:nvSpPr>
          <p:cNvPr id="43" name="TextBox 25"/>
          <p:cNvSpPr txBox="1">
            <a:spLocks noChangeArrowheads="1"/>
          </p:cNvSpPr>
          <p:nvPr/>
        </p:nvSpPr>
        <p:spPr bwMode="auto">
          <a:xfrm>
            <a:off x="3976688" y="560388"/>
            <a:ext cx="134620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STM32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Cortex-M3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内核的单片机资源</a:t>
            </a:r>
          </a:p>
        </p:txBody>
      </p:sp>
      <p:sp>
        <p:nvSpPr>
          <p:cNvPr id="44" name="TextBox 25"/>
          <p:cNvSpPr txBox="1">
            <a:spLocks noChangeArrowheads="1"/>
          </p:cNvSpPr>
          <p:nvPr/>
        </p:nvSpPr>
        <p:spPr bwMode="auto">
          <a:xfrm>
            <a:off x="1966913" y="881063"/>
            <a:ext cx="170815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Keil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编程、</a:t>
            </a:r>
            <a:r>
              <a:rPr lang="en-US" altLang="zh-CN" sz="12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Jlink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仿真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学会了</a:t>
            </a:r>
            <a:r>
              <a:rPr lang="en-US" altLang="zh-CN" sz="9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keil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软件下的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语言编程，并熟练的使用仿真器进行硬件仿真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1633538" y="2054225"/>
            <a:ext cx="172085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传感器的通信协议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通过毕设，熟悉了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I2C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SPI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、串口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RS232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等多种传感器的传输协议</a:t>
            </a:r>
          </a:p>
        </p:txBody>
      </p:sp>
      <p:sp>
        <p:nvSpPr>
          <p:cNvPr id="46" name="TextBox 25"/>
          <p:cNvSpPr txBox="1">
            <a:spLocks noChangeArrowheads="1"/>
          </p:cNvSpPr>
          <p:nvPr/>
        </p:nvSpPr>
        <p:spPr bwMode="auto">
          <a:xfrm>
            <a:off x="2039938" y="3448050"/>
            <a:ext cx="184150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办公软件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经过写论文、答辩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的制作，掌握了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Word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、视频剪辑的常用技巧</a:t>
            </a:r>
          </a:p>
        </p:txBody>
      </p:sp>
      <p:sp>
        <p:nvSpPr>
          <p:cNvPr id="47" name="TextBox 25"/>
          <p:cNvSpPr txBox="1">
            <a:spLocks noChangeArrowheads="1"/>
          </p:cNvSpPr>
          <p:nvPr/>
        </p:nvSpPr>
        <p:spPr bwMode="auto">
          <a:xfrm>
            <a:off x="3675063" y="3948113"/>
            <a:ext cx="170180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搜索资料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/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学会了如何查阅、下载文献，如何从官网下载最新的芯片技术手册，如何下载外文文献等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25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4" name="矩形 3"/>
          <p:cNvSpPr/>
          <p:nvPr/>
        </p:nvSpPr>
        <p:spPr>
          <a:xfrm>
            <a:off x="1498600" y="181927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75313" y="1819275"/>
            <a:ext cx="1906587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6050" y="343852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57863" y="3455988"/>
            <a:ext cx="1908175" cy="19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462088" y="1550988"/>
            <a:ext cx="715581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处理器</a:t>
            </a:r>
          </a:p>
        </p:txBody>
      </p:sp>
      <p:sp>
        <p:nvSpPr>
          <p:cNvPr id="9" name="文本框 17"/>
          <p:cNvSpPr txBox="1"/>
          <p:nvPr/>
        </p:nvSpPr>
        <p:spPr>
          <a:xfrm>
            <a:off x="1452563" y="3151188"/>
            <a:ext cx="907941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编程算法</a:t>
            </a:r>
          </a:p>
        </p:txBody>
      </p:sp>
      <p:sp>
        <p:nvSpPr>
          <p:cNvPr id="10" name="文本框 18"/>
          <p:cNvSpPr txBox="1"/>
          <p:nvPr/>
        </p:nvSpPr>
        <p:spPr>
          <a:xfrm>
            <a:off x="6080125" y="1531938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云台机械结构</a:t>
            </a:r>
          </a:p>
        </p:txBody>
      </p:sp>
      <p:sp>
        <p:nvSpPr>
          <p:cNvPr id="11" name="文本框 19"/>
          <p:cNvSpPr txBox="1"/>
          <p:nvPr/>
        </p:nvSpPr>
        <p:spPr>
          <a:xfrm>
            <a:off x="6118225" y="3151188"/>
            <a:ext cx="907941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传输速度</a:t>
            </a:r>
          </a:p>
        </p:txBody>
      </p:sp>
      <p:sp>
        <p:nvSpPr>
          <p:cNvPr id="12" name="文本框 20"/>
          <p:cNvSpPr txBox="1"/>
          <p:nvPr/>
        </p:nvSpPr>
        <p:spPr>
          <a:xfrm>
            <a:off x="3894138" y="2481263"/>
            <a:ext cx="1368425" cy="43815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不足之处</a:t>
            </a:r>
          </a:p>
        </p:txBody>
      </p:sp>
      <p:sp>
        <p:nvSpPr>
          <p:cNvPr id="13" name="矩形 12"/>
          <p:cNvSpPr/>
          <p:nvPr/>
        </p:nvSpPr>
        <p:spPr>
          <a:xfrm>
            <a:off x="1441450" y="1822450"/>
            <a:ext cx="1658938" cy="900246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STM32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最高时钟速度才</a:t>
            </a:r>
            <a:r>
              <a:rPr lang="en-US" altLang="zh-CN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72MHZ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，难以运行界面化的操作系统</a:t>
            </a:r>
          </a:p>
        </p:txBody>
      </p:sp>
      <p:sp>
        <p:nvSpPr>
          <p:cNvPr id="14" name="矩形 13"/>
          <p:cNvSpPr/>
          <p:nvPr/>
        </p:nvSpPr>
        <p:spPr>
          <a:xfrm>
            <a:off x="1431925" y="3443288"/>
            <a:ext cx="1658938" cy="62324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编码没有规范化，算法还有待优化</a:t>
            </a:r>
          </a:p>
        </p:txBody>
      </p:sp>
      <p:sp>
        <p:nvSpPr>
          <p:cNvPr id="15" name="矩形 14"/>
          <p:cNvSpPr/>
          <p:nvPr/>
        </p:nvSpPr>
        <p:spPr>
          <a:xfrm>
            <a:off x="6080125" y="1841500"/>
            <a:ext cx="1660525" cy="62324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转向靠后轮差速会有带来较大的摩擦力</a:t>
            </a:r>
          </a:p>
        </p:txBody>
      </p:sp>
      <p:sp>
        <p:nvSpPr>
          <p:cNvPr id="16" name="矩形 15"/>
          <p:cNvSpPr/>
          <p:nvPr/>
        </p:nvSpPr>
        <p:spPr>
          <a:xfrm>
            <a:off x="6116638" y="3468688"/>
            <a:ext cx="1658937" cy="900246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串口转</a:t>
            </a:r>
            <a:r>
              <a:rPr lang="en-US" altLang="zh-CN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WIFI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的传输速度较慢，图传耗时较长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135313" y="1290638"/>
            <a:ext cx="2827337" cy="2827337"/>
            <a:chOff x="3134916" y="1290638"/>
            <a:chExt cx="2827734" cy="2826544"/>
          </a:xfrm>
        </p:grpSpPr>
        <p:sp>
          <p:nvSpPr>
            <p:cNvPr id="18" name="箭头1"/>
            <p:cNvSpPr>
              <a:spLocks noChangeAspect="1"/>
            </p:cNvSpPr>
            <p:nvPr/>
          </p:nvSpPr>
          <p:spPr bwMode="auto">
            <a:xfrm>
              <a:off x="4571805" y="1290638"/>
              <a:ext cx="1390845" cy="160133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箭头4"/>
            <p:cNvSpPr>
              <a:spLocks noChangeAspect="1"/>
            </p:cNvSpPr>
            <p:nvPr/>
          </p:nvSpPr>
          <p:spPr bwMode="auto">
            <a:xfrm>
              <a:off x="3134916" y="1292225"/>
              <a:ext cx="1578197" cy="1460090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箭头3"/>
            <p:cNvSpPr>
              <a:spLocks noChangeAspect="1"/>
            </p:cNvSpPr>
            <p:nvPr/>
          </p:nvSpPr>
          <p:spPr bwMode="auto">
            <a:xfrm>
              <a:off x="3139679" y="2611068"/>
              <a:ext cx="1430539" cy="1506114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箭头2"/>
            <p:cNvSpPr>
              <a:spLocks noChangeAspect="1"/>
            </p:cNvSpPr>
            <p:nvPr/>
          </p:nvSpPr>
          <p:spPr bwMode="auto">
            <a:xfrm>
              <a:off x="4432085" y="2752315"/>
              <a:ext cx="1528978" cy="1361693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文本框 16"/>
            <p:cNvSpPr txBox="1"/>
            <p:nvPr/>
          </p:nvSpPr>
          <p:spPr>
            <a:xfrm>
              <a:off x="4584507" y="3552191"/>
              <a:ext cx="516010" cy="4380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文本框 16"/>
            <p:cNvSpPr txBox="1"/>
            <p:nvPr/>
          </p:nvSpPr>
          <p:spPr>
            <a:xfrm>
              <a:off x="3292100" y="2772947"/>
              <a:ext cx="516010" cy="4380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文本框 16"/>
            <p:cNvSpPr txBox="1"/>
            <p:nvPr/>
          </p:nvSpPr>
          <p:spPr>
            <a:xfrm>
              <a:off x="4112953" y="1422363"/>
              <a:ext cx="516009" cy="43961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本框 16"/>
            <p:cNvSpPr txBox="1"/>
            <p:nvPr/>
          </p:nvSpPr>
          <p:spPr>
            <a:xfrm>
              <a:off x="5381543" y="2266676"/>
              <a:ext cx="517598" cy="43961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66" name="Freeform 3"/>
          <p:cNvSpPr>
            <a:spLocks/>
          </p:cNvSpPr>
          <p:nvPr/>
        </p:nvSpPr>
        <p:spPr bwMode="gray">
          <a:xfrm rot="19490962">
            <a:off x="2981325" y="2695575"/>
            <a:ext cx="1365250" cy="1649413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  <a:extLst/>
        </p:spPr>
        <p:txBody>
          <a:bodyPr lIns="45712" tIns="44442" rIns="45712" bIns="44442" anchor="ctr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7" name="Freeform 4"/>
          <p:cNvSpPr>
            <a:spLocks/>
          </p:cNvSpPr>
          <p:nvPr/>
        </p:nvSpPr>
        <p:spPr bwMode="gray">
          <a:xfrm rot="19490962" flipH="1" flipV="1">
            <a:off x="4479925" y="1046163"/>
            <a:ext cx="1363663" cy="1647825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  <a:extLst/>
        </p:spPr>
        <p:txBody>
          <a:bodyPr lIns="45712" tIns="44442" rIns="45712" bIns="44442" anchor="ctr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gray">
          <a:xfrm>
            <a:off x="3133725" y="1862138"/>
            <a:ext cx="1184275" cy="118268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  <a:extLst/>
        </p:spPr>
        <p:txBody>
          <a:bodyPr lIns="45712" tIns="44442" rIns="45712" bIns="44442" anchor="ctr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49" dirty="0">
                <a:solidFill>
                  <a:schemeClr val="bg1">
                    <a:lumMod val="95000"/>
                  </a:schemeClr>
                </a:solidFill>
                <a:latin typeface="TeXGyreAdventor" panose="00000500000000000000" pitchFamily="50" charset="0"/>
                <a:ea typeface="+mn-ea"/>
              </a:rPr>
              <a:t>未来</a:t>
            </a:r>
            <a:endParaRPr lang="zh-CN" altLang="en-US" sz="1349" baseline="-3000" dirty="0">
              <a:solidFill>
                <a:schemeClr val="bg1">
                  <a:lumMod val="95000"/>
                </a:schemeClr>
              </a:solidFill>
              <a:latin typeface="TeXGyreAdventor" panose="00000500000000000000" pitchFamily="50" charset="0"/>
              <a:ea typeface="+mn-ea"/>
            </a:endParaRPr>
          </a:p>
        </p:txBody>
      </p:sp>
      <p:sp>
        <p:nvSpPr>
          <p:cNvPr id="69" name="Oval 6"/>
          <p:cNvSpPr>
            <a:spLocks noChangeArrowheads="1"/>
          </p:cNvSpPr>
          <p:nvPr/>
        </p:nvSpPr>
        <p:spPr bwMode="gray">
          <a:xfrm>
            <a:off x="4546600" y="2687638"/>
            <a:ext cx="1184275" cy="118268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  <a:extLst/>
        </p:spPr>
        <p:txBody>
          <a:bodyPr lIns="45712" tIns="44442" rIns="45712" bIns="44442" anchor="ctr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aseline="-3000" dirty="0">
                <a:solidFill>
                  <a:schemeClr val="bg1">
                    <a:lumMod val="95000"/>
                  </a:schemeClr>
                </a:solidFill>
                <a:latin typeface="TeXGyreAdventor" panose="00000500000000000000" pitchFamily="50" charset="0"/>
                <a:ea typeface="+mn-ea"/>
              </a:rPr>
              <a:t>展望</a:t>
            </a:r>
          </a:p>
        </p:txBody>
      </p:sp>
      <p:sp>
        <p:nvSpPr>
          <p:cNvPr id="70" name="TextBox 7"/>
          <p:cNvSpPr txBox="1"/>
          <p:nvPr/>
        </p:nvSpPr>
        <p:spPr>
          <a:xfrm>
            <a:off x="468313" y="1962150"/>
            <a:ext cx="2351087" cy="1477311"/>
          </a:xfrm>
          <a:prstGeom prst="rect">
            <a:avLst/>
          </a:prstGeom>
          <a:noFill/>
        </p:spPr>
        <p:txBody>
          <a:bodyPr lIns="91425" tIns="45712" rIns="91425" bIns="45712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本设计其实仍然没有解决距离问题，监控器要正常工作需要在同一个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下工作。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未来通过服务器作为中转站，实现异地遥控，异地监控的功能。</a:t>
            </a:r>
            <a:endParaRPr lang="zh-CN" altLang="en-US" sz="1199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469900" y="1400175"/>
            <a:ext cx="3300413" cy="461963"/>
            <a:chOff x="469900" y="1057571"/>
            <a:chExt cx="3299884" cy="461665"/>
          </a:xfrm>
        </p:grpSpPr>
        <p:sp>
          <p:nvSpPr>
            <p:cNvPr id="72" name="TextBox 6"/>
            <p:cNvSpPr txBox="1"/>
            <p:nvPr/>
          </p:nvSpPr>
          <p:spPr>
            <a:xfrm>
              <a:off x="554025" y="1057571"/>
              <a:ext cx="1042106" cy="2973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aseline="-30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连接服务器</a:t>
              </a: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469900" y="1519236"/>
              <a:ext cx="3299884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TextBox 10"/>
          <p:cNvSpPr txBox="1"/>
          <p:nvPr/>
        </p:nvSpPr>
        <p:spPr>
          <a:xfrm>
            <a:off x="6169025" y="1995488"/>
            <a:ext cx="2454275" cy="1754310"/>
          </a:xfrm>
          <a:prstGeom prst="rect">
            <a:avLst/>
          </a:prstGeom>
          <a:noFill/>
        </p:spPr>
        <p:txBody>
          <a:bodyPr lIns="91425" tIns="45712" rIns="91425" bIns="45712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对图像的处理能力较弱，即使采用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，其速度只能实现图片传输。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以后学习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ARM9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或者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系列的处理器，利用其高速处理能力，实现视频无线实时监控。</a:t>
            </a:r>
          </a:p>
        </p:txBody>
      </p:sp>
      <p:grpSp>
        <p:nvGrpSpPr>
          <p:cNvPr id="75" name="组合 74"/>
          <p:cNvGrpSpPr>
            <a:grpSpLocks/>
          </p:cNvGrpSpPr>
          <p:nvPr/>
        </p:nvGrpSpPr>
        <p:grpSpPr bwMode="auto">
          <a:xfrm>
            <a:off x="5257800" y="3870320"/>
            <a:ext cx="3441700" cy="332441"/>
            <a:chOff x="5257195" y="3528519"/>
            <a:chExt cx="3442305" cy="332246"/>
          </a:xfrm>
        </p:grpSpPr>
        <p:sp>
          <p:nvSpPr>
            <p:cNvPr id="76" name="TextBox 9"/>
            <p:cNvSpPr txBox="1"/>
            <p:nvPr/>
          </p:nvSpPr>
          <p:spPr>
            <a:xfrm>
              <a:off x="5976459" y="3563423"/>
              <a:ext cx="1214007" cy="2973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aseline="-30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实现视频监控</a:t>
              </a: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5257195" y="3528519"/>
              <a:ext cx="3442305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/>
      <p:bldP spid="7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35263" y="866775"/>
            <a:ext cx="3957637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zh-CN" sz="4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THANKS!</a:t>
            </a:r>
            <a:endParaRPr lang="zh-CN" altLang="en-US" sz="4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20304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大学生活即将结束，在此，我要感谢所有教导我的老师和陪伴我一齐成长的同学，他们在我的大学生涯给予了很大的帮助。本论文能够顺利完成，要特别感谢我的导师陆新江老师，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陆新江老师对该论文从选题，构思到最后定稿的各个环节给予细心指引与教导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使我得以最终完成毕业论文设计！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070225" y="3976688"/>
            <a:ext cx="3048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恳请各位老师批评指正！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64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1946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3235325" y="1957388"/>
            <a:ext cx="1128713" cy="1128712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2675274" y="1815037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448175" y="2032000"/>
            <a:ext cx="1460500" cy="1038225"/>
            <a:chOff x="4447677" y="2019402"/>
            <a:chExt cx="1461654" cy="1038453"/>
          </a:xfrm>
        </p:grpSpPr>
        <p:sp>
          <p:nvSpPr>
            <p:cNvPr id="19461" name="文本框 37"/>
            <p:cNvSpPr txBox="1">
              <a:spLocks noChangeArrowheads="1"/>
            </p:cNvSpPr>
            <p:nvPr/>
          </p:nvSpPr>
          <p:spPr bwMode="auto">
            <a:xfrm>
              <a:off x="4447677" y="2226858"/>
              <a:ext cx="146165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800">
                  <a:solidFill>
                    <a:schemeClr val="bg1"/>
                  </a:solidFill>
                  <a:ea typeface="微软雅黑" pitchFamily="34" charset="-122"/>
                </a:rPr>
                <a:t>绪论</a:t>
              </a:r>
            </a:p>
          </p:txBody>
        </p:sp>
        <p:sp>
          <p:nvSpPr>
            <p:cNvPr id="19462" name="文本框 38"/>
            <p:cNvSpPr txBox="1">
              <a:spLocks noChangeArrowheads="1"/>
            </p:cNvSpPr>
            <p:nvPr/>
          </p:nvSpPr>
          <p:spPr bwMode="auto">
            <a:xfrm>
              <a:off x="4535462" y="2019402"/>
              <a:ext cx="12868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ONE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3047955" y="2818472"/>
            <a:ext cx="1958975" cy="1871663"/>
            <a:chOff x="3065829" y="2668267"/>
            <a:chExt cx="1872107" cy="1761728"/>
          </a:xfrm>
        </p:grpSpPr>
        <p:sp>
          <p:nvSpPr>
            <p:cNvPr id="28" name="椭圆 27"/>
            <p:cNvSpPr/>
            <p:nvPr/>
          </p:nvSpPr>
          <p:spPr>
            <a:xfrm>
              <a:off x="3114376" y="2668267"/>
              <a:ext cx="1762875" cy="17617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441842" y="2760911"/>
              <a:ext cx="119852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439037" y="2760911"/>
              <a:ext cx="119851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65829" y="3493096"/>
              <a:ext cx="119851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818084" y="3493096"/>
              <a:ext cx="119852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441842" y="4223788"/>
              <a:ext cx="119852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439037" y="4201373"/>
              <a:ext cx="119851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528" name="组合 46"/>
            <p:cNvGrpSpPr>
              <a:grpSpLocks/>
            </p:cNvGrpSpPr>
            <p:nvPr/>
          </p:nvGrpSpPr>
          <p:grpSpPr bwMode="auto">
            <a:xfrm>
              <a:off x="3269294" y="2943617"/>
              <a:ext cx="1465544" cy="1202498"/>
              <a:chOff x="3269294" y="2943617"/>
              <a:chExt cx="1465544" cy="1202498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4281029" y="2955164"/>
                <a:ext cx="153228" cy="213679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 flipV="1">
                <a:off x="4475219" y="3525970"/>
                <a:ext cx="259425" cy="43334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3595298" y="2943210"/>
                <a:ext cx="142608" cy="213679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3269121" y="3557350"/>
                <a:ext cx="247288" cy="43333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581645" y="3936891"/>
                <a:ext cx="156261" cy="209196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4267376" y="3936891"/>
                <a:ext cx="141090" cy="209196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865188" y="1114423"/>
            <a:ext cx="7494587" cy="1178968"/>
            <a:chOff x="2954339" y="1349947"/>
            <a:chExt cx="7162269" cy="1109520"/>
          </a:xfrm>
        </p:grpSpPr>
        <p:sp>
          <p:nvSpPr>
            <p:cNvPr id="21519" name="矩形 5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764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①随着计算机科学、数字信号处理技术、传感器和微电子技术的发展，住宅智能化技术飞速发展。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②人们的安全防范意识增强，体现在对社会治安的担忧，查看家里的婴儿、老人、宠物。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③传统的家居监控器难以满足消费者日益增长的需求。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20" name="矩形 55"/>
            <p:cNvSpPr>
              <a:spLocks noChangeArrowheads="1"/>
            </p:cNvSpPr>
            <p:nvPr/>
          </p:nvSpPr>
          <p:spPr bwMode="auto">
            <a:xfrm>
              <a:off x="2963100" y="1349947"/>
              <a:ext cx="960717" cy="31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选题背景</a:t>
              </a:r>
            </a:p>
          </p:txBody>
        </p: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3537698" y="3255828"/>
            <a:ext cx="979488" cy="993775"/>
            <a:chOff x="3254772" y="2872916"/>
            <a:chExt cx="936104" cy="936104"/>
          </a:xfrm>
        </p:grpSpPr>
        <p:sp>
          <p:nvSpPr>
            <p:cNvPr id="58" name="椭圆 5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8" name="矩形 58"/>
            <p:cNvSpPr>
              <a:spLocks noChangeArrowheads="1"/>
            </p:cNvSpPr>
            <p:nvPr/>
          </p:nvSpPr>
          <p:spPr bwMode="auto">
            <a:xfrm>
              <a:off x="3346878" y="3100124"/>
              <a:ext cx="783160" cy="521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传统</a:t>
              </a:r>
              <a:endParaRPr lang="en-US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监控器</a:t>
              </a: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5141736" y="3095375"/>
            <a:ext cx="2054225" cy="1469633"/>
            <a:chOff x="812496" y="3518396"/>
            <a:chExt cx="1962612" cy="1382002"/>
          </a:xfrm>
        </p:grpSpPr>
        <p:sp>
          <p:nvSpPr>
            <p:cNvPr id="64" name="TextBox 26"/>
            <p:cNvSpPr txBox="1"/>
            <p:nvPr/>
          </p:nvSpPr>
          <p:spPr>
            <a:xfrm>
              <a:off x="1374779" y="3518396"/>
              <a:ext cx="507238" cy="2821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缺点</a:t>
              </a:r>
            </a:p>
          </p:txBody>
        </p:sp>
        <p:sp>
          <p:nvSpPr>
            <p:cNvPr id="21514" name="矩形 64"/>
            <p:cNvSpPr>
              <a:spLocks noChangeArrowheads="1"/>
            </p:cNvSpPr>
            <p:nvPr/>
          </p:nvSpPr>
          <p:spPr bwMode="auto">
            <a:xfrm>
              <a:off x="812496" y="3800585"/>
              <a:ext cx="1962612" cy="1099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ts val="21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1.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有线连接，导致布线麻烦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ts val="21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2.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扩展性差，更换布线系统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ts val="21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3.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位置固定，监控范围有限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ts val="21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4.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运算能力不足，容易误报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411163" y="35877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928688" y="1857375"/>
            <a:ext cx="1743075" cy="2524125"/>
            <a:chOff x="928083" y="1857377"/>
            <a:chExt cx="1744093" cy="2524125"/>
          </a:xfrm>
        </p:grpSpPr>
        <p:sp>
          <p:nvSpPr>
            <p:cNvPr id="34" name="任意多边形 33"/>
            <p:cNvSpPr/>
            <p:nvPr/>
          </p:nvSpPr>
          <p:spPr>
            <a:xfrm>
              <a:off x="928083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800" dirty="0">
                  <a:solidFill>
                    <a:schemeClr val="bg1"/>
                  </a:solidFill>
                </a:rPr>
                <a:t>无线连接</a:t>
              </a: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102491" y="2614676"/>
              <a:ext cx="1419970" cy="1495102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通过 </a:t>
              </a:r>
              <a:r>
                <a:rPr lang="en-US" altLang="zh-CN" sz="1200" dirty="0">
                  <a:solidFill>
                    <a:schemeClr val="bg1"/>
                  </a:solidFill>
                </a:rPr>
                <a:t>WIFI </a:t>
              </a:r>
              <a:r>
                <a:rPr lang="zh-CN" altLang="en-US" sz="1200" dirty="0">
                  <a:solidFill>
                    <a:schemeClr val="bg1"/>
                  </a:solidFill>
                </a:rPr>
                <a:t>传输协议与 </a:t>
              </a:r>
              <a:r>
                <a:rPr lang="en-US" altLang="zh-CN" sz="1200" dirty="0">
                  <a:solidFill>
                    <a:schemeClr val="bg1"/>
                  </a:solidFill>
                </a:rPr>
                <a:t>PC </a:t>
              </a:r>
              <a:r>
                <a:rPr lang="zh-CN" altLang="en-US" sz="1200" dirty="0">
                  <a:solidFill>
                    <a:schemeClr val="bg1"/>
                  </a:solidFill>
                </a:rPr>
                <a:t>端远程通信。</a:t>
              </a:r>
            </a:p>
          </p:txBody>
        </p: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2803525" y="1857375"/>
            <a:ext cx="1743075" cy="2524125"/>
            <a:chOff x="2802983" y="1857377"/>
            <a:chExt cx="1744093" cy="2524125"/>
          </a:xfrm>
        </p:grpSpPr>
        <p:sp>
          <p:nvSpPr>
            <p:cNvPr id="48" name="任意多边形 47"/>
            <p:cNvSpPr/>
            <p:nvPr/>
          </p:nvSpPr>
          <p:spPr>
            <a:xfrm>
              <a:off x="2802983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</a:rPr>
                <a:t>云台架构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2977393" y="2614676"/>
              <a:ext cx="1404068" cy="1495102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监控器以智能小车作为云台， </a:t>
              </a:r>
              <a:r>
                <a:rPr lang="en-US" altLang="zh-CN" sz="1200" dirty="0">
                  <a:solidFill>
                    <a:schemeClr val="bg1"/>
                  </a:solidFill>
                </a:rPr>
                <a:t>PC </a:t>
              </a:r>
              <a:r>
                <a:rPr lang="zh-CN" altLang="en-US" sz="1200" dirty="0">
                  <a:solidFill>
                    <a:schemeClr val="bg1"/>
                  </a:solidFill>
                </a:rPr>
                <a:t>软件可远程控制监控器的移动。</a:t>
              </a:r>
            </a:p>
          </p:txBody>
        </p:sp>
      </p:grp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4678363" y="1857375"/>
            <a:ext cx="1743075" cy="2524125"/>
            <a:chOff x="4677884" y="1857377"/>
            <a:chExt cx="1744093" cy="2524125"/>
          </a:xfrm>
        </p:grpSpPr>
        <p:sp>
          <p:nvSpPr>
            <p:cNvPr id="54" name="任意多边形 53"/>
            <p:cNvSpPr/>
            <p:nvPr/>
          </p:nvSpPr>
          <p:spPr>
            <a:xfrm>
              <a:off x="4677884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</a:rPr>
                <a:t>扩展性高</a:t>
              </a: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4852293" y="2614676"/>
              <a:ext cx="1358004" cy="1495102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处理器为</a:t>
              </a:r>
              <a:r>
                <a:rPr lang="en-US" altLang="zh-CN" sz="1200" dirty="0">
                  <a:solidFill>
                    <a:schemeClr val="bg1"/>
                  </a:solidFill>
                </a:rPr>
                <a:t>STM32</a:t>
              </a:r>
              <a:r>
                <a:rPr lang="zh-CN" altLang="en-US" sz="1200" dirty="0">
                  <a:solidFill>
                    <a:schemeClr val="bg1"/>
                  </a:solidFill>
                </a:rPr>
                <a:t>，有丰富的系统资源，扩展性能高。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553200" y="1857375"/>
            <a:ext cx="1743075" cy="2524125"/>
            <a:chOff x="6552785" y="1857377"/>
            <a:chExt cx="1744093" cy="2524125"/>
          </a:xfrm>
        </p:grpSpPr>
        <p:sp>
          <p:nvSpPr>
            <p:cNvPr id="60" name="任意多边形 59"/>
            <p:cNvSpPr/>
            <p:nvPr/>
          </p:nvSpPr>
          <p:spPr>
            <a:xfrm>
              <a:off x="6552785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</a:rPr>
                <a:t>处理能力强</a:t>
              </a: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6727193" y="2614676"/>
              <a:ext cx="1442645" cy="1495102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通过</a:t>
              </a:r>
              <a:r>
                <a:rPr lang="en-US" altLang="zh-CN" sz="1200" dirty="0">
                  <a:solidFill>
                    <a:schemeClr val="bg1"/>
                  </a:solidFill>
                </a:rPr>
                <a:t>WIFI</a:t>
              </a:r>
              <a:r>
                <a:rPr lang="zh-CN" altLang="en-US" sz="1200" dirty="0">
                  <a:solidFill>
                    <a:schemeClr val="bg1"/>
                  </a:solidFill>
                </a:rPr>
                <a:t>传输图像，在</a:t>
              </a:r>
              <a:r>
                <a:rPr lang="en-US" altLang="zh-CN" sz="1200" dirty="0">
                  <a:solidFill>
                    <a:schemeClr val="bg1"/>
                  </a:solidFill>
                </a:rPr>
                <a:t>PC</a:t>
              </a:r>
              <a:r>
                <a:rPr lang="zh-CN" altLang="en-US" sz="1200" dirty="0">
                  <a:solidFill>
                    <a:schemeClr val="bg1"/>
                  </a:solidFill>
                </a:rPr>
                <a:t>端实现图像处理的功能。</a:t>
              </a:r>
            </a:p>
          </p:txBody>
        </p:sp>
      </p:grpSp>
      <p:sp>
        <p:nvSpPr>
          <p:cNvPr id="65" name="TextBox 29"/>
          <p:cNvSpPr txBox="1"/>
          <p:nvPr/>
        </p:nvSpPr>
        <p:spPr>
          <a:xfrm>
            <a:off x="799926" y="906524"/>
            <a:ext cx="826770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本设计课题是一个机电一体化的设计类题目。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要求设计一个基于 </a:t>
            </a:r>
            <a:r>
              <a:rPr lang="en-US" altLang="zh-CN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STM32 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的家居监控器，实现家居安全监控，同时系统拥有丰富的外扩接口、友好的人机交互界面。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66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66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3349625" y="1535113"/>
            <a:ext cx="2400300" cy="2400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84500" y="1169988"/>
            <a:ext cx="3130550" cy="31305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微软雅黑" pitchFamily="34" charset="-122"/>
            </a:endParaRP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6313628" y="680131"/>
            <a:ext cx="2488728" cy="1433811"/>
            <a:chOff x="544923" y="2418093"/>
            <a:chExt cx="2426213" cy="1910775"/>
          </a:xfrm>
        </p:grpSpPr>
        <p:sp>
          <p:nvSpPr>
            <p:cNvPr id="27664" name="矩形 17"/>
            <p:cNvSpPr>
              <a:spLocks noChangeArrowheads="1"/>
            </p:cNvSpPr>
            <p:nvPr/>
          </p:nvSpPr>
          <p:spPr bwMode="auto">
            <a:xfrm>
              <a:off x="544923" y="2729244"/>
              <a:ext cx="2426213" cy="159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云台（智能车）结构设计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电子元器件、芯片、传感器选型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3.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电路原理图设计、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PCB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布局布线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4.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焊接调试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5" name="文本框 17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1529277" cy="430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硬件设计：</a:t>
              </a: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765712" y="1655044"/>
            <a:ext cx="2062630" cy="1148481"/>
            <a:chOff x="449775" y="2429346"/>
            <a:chExt cx="2749822" cy="1530358"/>
          </a:xfrm>
        </p:grpSpPr>
        <p:sp>
          <p:nvSpPr>
            <p:cNvPr id="27662" name="矩形 21"/>
            <p:cNvSpPr>
              <a:spLocks noChangeArrowheads="1"/>
            </p:cNvSpPr>
            <p:nvPr/>
          </p:nvSpPr>
          <p:spPr bwMode="auto">
            <a:xfrm>
              <a:off x="449775" y="2729361"/>
              <a:ext cx="2749822" cy="123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28600" indent="-228600" eaLnBrk="1" hangingPunct="1">
                <a:lnSpc>
                  <a:spcPct val="150000"/>
                </a:lnSpc>
                <a:buAutoNum type="arabicPeriod"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WIFI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传输通信程序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28600" indent="-228600" eaLnBrk="1" hangingPunct="1">
                <a:lnSpc>
                  <a:spcPct val="150000"/>
                </a:lnSpc>
                <a:buAutoNum type="arabicPeriod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电机、编码器驱动程序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3. 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传感器驱动程序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3" name="文本框 24"/>
            <p:cNvSpPr txBox="1">
              <a:spLocks noChangeArrowheads="1"/>
            </p:cNvSpPr>
            <p:nvPr/>
          </p:nvSpPr>
          <p:spPr bwMode="auto">
            <a:xfrm>
              <a:off x="483703" y="2429346"/>
              <a:ext cx="2297772" cy="430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单片机软件设计：</a:t>
              </a: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3706813" y="1892300"/>
            <a:ext cx="1685925" cy="1685925"/>
            <a:chOff x="4862685" y="2533650"/>
            <a:chExt cx="2247900" cy="2247900"/>
          </a:xfrm>
          <a:noFill/>
        </p:grpSpPr>
        <p:sp>
          <p:nvSpPr>
            <p:cNvPr id="26" name="椭圆 25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微软雅黑" pitchFamily="34" charset="-122"/>
              </a:endParaRPr>
            </a:p>
          </p:txBody>
        </p:sp>
        <p:sp>
          <p:nvSpPr>
            <p:cNvPr id="27" name="Freeform 7"/>
            <p:cNvSpPr>
              <a:spLocks noChangeAspect="1" noEditPoints="1"/>
            </p:cNvSpPr>
            <p:nvPr/>
          </p:nvSpPr>
          <p:spPr bwMode="auto">
            <a:xfrm>
              <a:off x="5599285" y="3172883"/>
              <a:ext cx="774700" cy="575733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 defTabSz="7837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rgbClr val="464646"/>
                </a:solidFill>
                <a:latin typeface="微软雅黑" pitchFamily="34" charset="-122"/>
                <a:ea typeface="+mn-ea"/>
              </a:endParaRPr>
            </a:p>
          </p:txBody>
        </p:sp>
        <p:sp>
          <p:nvSpPr>
            <p:cNvPr id="49170" name="文本框 27"/>
            <p:cNvSpPr txBox="1">
              <a:spLocks noChangeArrowheads="1"/>
            </p:cNvSpPr>
            <p:nvPr/>
          </p:nvSpPr>
          <p:spPr bwMode="auto">
            <a:xfrm>
              <a:off x="5345272" y="3939754"/>
              <a:ext cx="1340537" cy="45140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研究目标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62286" y="910809"/>
            <a:ext cx="594066" cy="694439"/>
            <a:chOff x="7181637" y="1258060"/>
            <a:chExt cx="792088" cy="925917"/>
          </a:xfrm>
          <a:solidFill>
            <a:schemeClr val="accent6">
              <a:lumMod val="75000"/>
            </a:schemeClr>
          </a:solidFill>
        </p:grpSpPr>
        <p:grpSp>
          <p:nvGrpSpPr>
            <p:cNvPr id="30" name="组合 29"/>
            <p:cNvGrpSpPr/>
            <p:nvPr/>
          </p:nvGrpSpPr>
          <p:grpSpPr>
            <a:xfrm rot="1291582">
              <a:off x="7181637" y="1258060"/>
              <a:ext cx="792088" cy="925917"/>
              <a:chOff x="6744072" y="893003"/>
              <a:chExt cx="792088" cy="925917"/>
            </a:xfrm>
            <a:grpFill/>
          </p:grpSpPr>
          <p:sp>
            <p:nvSpPr>
              <p:cNvPr id="32" name="流程图: 联系 31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11236714">
                <a:off x="6940431" y="1651076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</p:grpSp>
        <p:sp>
          <p:nvSpPr>
            <p:cNvPr id="31" name="文本框 28"/>
            <p:cNvSpPr txBox="1"/>
            <p:nvPr/>
          </p:nvSpPr>
          <p:spPr>
            <a:xfrm>
              <a:off x="7423168" y="1475477"/>
              <a:ext cx="438581" cy="430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+mn-ea"/>
                </a:rPr>
                <a:t>A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77031" y="1899723"/>
            <a:ext cx="704167" cy="594066"/>
            <a:chOff x="3794408" y="2708245"/>
            <a:chExt cx="938886" cy="792088"/>
          </a:xfrm>
          <a:solidFill>
            <a:schemeClr val="accent6">
              <a:lumMod val="75000"/>
            </a:schemeClr>
          </a:solidFill>
        </p:grpSpPr>
        <p:grpSp>
          <p:nvGrpSpPr>
            <p:cNvPr id="35" name="组合 34"/>
            <p:cNvGrpSpPr/>
            <p:nvPr/>
          </p:nvGrpSpPr>
          <p:grpSpPr>
            <a:xfrm rot="18172526">
              <a:off x="3867807" y="2634846"/>
              <a:ext cx="792088" cy="938886"/>
              <a:chOff x="6744072" y="893003"/>
              <a:chExt cx="792088" cy="938886"/>
            </a:xfrm>
            <a:grpFill/>
          </p:grpSpPr>
          <p:sp>
            <p:nvSpPr>
              <p:cNvPr id="37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1236714">
                <a:off x="6980835" y="1664045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</p:grpSp>
        <p:sp>
          <p:nvSpPr>
            <p:cNvPr id="36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+mn-ea"/>
                </a:rPr>
                <a:t>B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+mn-ea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1398807" y="3842429"/>
            <a:ext cx="7632700" cy="1476691"/>
            <a:chOff x="544923" y="2418093"/>
            <a:chExt cx="6674776" cy="1968036"/>
          </a:xfrm>
        </p:grpSpPr>
        <p:sp>
          <p:nvSpPr>
            <p:cNvPr id="27660" name="矩形 39"/>
            <p:cNvSpPr>
              <a:spLocks noChangeArrowheads="1"/>
            </p:cNvSpPr>
            <p:nvPr/>
          </p:nvSpPr>
          <p:spPr bwMode="auto">
            <a:xfrm>
              <a:off x="544923" y="2786410"/>
              <a:ext cx="6674776" cy="15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家居监控器的串口调试程序设计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云台遥控界面程序设计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3.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实现图像处理程序设计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1" name="文本框 32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1507239" cy="430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上位机软件设计：</a:t>
              </a:r>
            </a:p>
          </p:txBody>
        </p:sp>
      </p:grpSp>
      <p:pic>
        <p:nvPicPr>
          <p:cNvPr id="27658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文本框 42"/>
          <p:cNvSpPr txBox="1"/>
          <p:nvPr/>
        </p:nvSpPr>
        <p:spPr>
          <a:xfrm>
            <a:off x="411163" y="371475"/>
            <a:ext cx="176053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40" name="组合 39"/>
          <p:cNvGrpSpPr/>
          <p:nvPr/>
        </p:nvGrpSpPr>
        <p:grpSpPr>
          <a:xfrm rot="16910035">
            <a:off x="3504421" y="3400422"/>
            <a:ext cx="704167" cy="594066"/>
            <a:chOff x="3794408" y="2708245"/>
            <a:chExt cx="938886" cy="792088"/>
          </a:xfrm>
          <a:solidFill>
            <a:schemeClr val="accent6">
              <a:lumMod val="75000"/>
            </a:schemeClr>
          </a:solidFill>
        </p:grpSpPr>
        <p:grpSp>
          <p:nvGrpSpPr>
            <p:cNvPr id="41" name="组合 40"/>
            <p:cNvGrpSpPr/>
            <p:nvPr/>
          </p:nvGrpSpPr>
          <p:grpSpPr>
            <a:xfrm rot="18172526">
              <a:off x="3867807" y="2634846"/>
              <a:ext cx="792088" cy="938886"/>
              <a:chOff x="6744072" y="893003"/>
              <a:chExt cx="792088" cy="938886"/>
            </a:xfrm>
            <a:grpFill/>
          </p:grpSpPr>
          <p:sp>
            <p:nvSpPr>
              <p:cNvPr id="44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rot="11236714">
                <a:off x="6980835" y="1664045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</p:grpSp>
        <p:sp>
          <p:nvSpPr>
            <p:cNvPr id="42" name="文本框 29"/>
            <p:cNvSpPr txBox="1"/>
            <p:nvPr/>
          </p:nvSpPr>
          <p:spPr>
            <a:xfrm rot="4689965">
              <a:off x="3970776" y="2869623"/>
              <a:ext cx="417208" cy="4308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+mn-ea"/>
                </a:rPr>
                <a:t>C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31753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31751" name="文本框 12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研究思路与过程</a:t>
              </a:r>
            </a:p>
          </p:txBody>
        </p:sp>
        <p:sp>
          <p:nvSpPr>
            <p:cNvPr id="31752" name="文本框 14"/>
            <p:cNvSpPr txBox="1">
              <a:spLocks noChangeArrowheads="1"/>
            </p:cNvSpPr>
            <p:nvPr/>
          </p:nvSpPr>
          <p:spPr bwMode="auto">
            <a:xfrm>
              <a:off x="3229671" y="2019402"/>
              <a:ext cx="13312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TWO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9756" y="2227170"/>
              <a:ext cx="750481" cy="614894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3A4144"/>
              </a:clrFrom>
              <a:clrTo>
                <a:srgbClr val="3A414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0"/>
            <a:ext cx="8657486" cy="5143500"/>
          </a:xfrm>
          <a:prstGeom prst="rect">
            <a:avLst/>
          </a:prstGeom>
        </p:spPr>
      </p:pic>
      <p:pic>
        <p:nvPicPr>
          <p:cNvPr id="35848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6405" y="3524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</p:spTree>
    <p:extLst>
      <p:ext uri="{BB962C8B-B14F-4D97-AF65-F5344CB8AC3E}">
        <p14:creationId xmlns:p14="http://schemas.microsoft.com/office/powerpoint/2010/main" val="1791936254"/>
      </p:ext>
    </p:extLst>
  </p:cSld>
  <p:clrMapOvr>
    <a:masterClrMapping/>
  </p:clrMapOvr>
  <p:transition spd="slow" advClick="0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3A4144"/>
              </a:clrFrom>
              <a:clrTo>
                <a:srgbClr val="3A414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532" y="0"/>
            <a:ext cx="9428098" cy="4993044"/>
          </a:xfrm>
          <a:prstGeom prst="rect">
            <a:avLst/>
          </a:prstGeom>
        </p:spPr>
      </p:pic>
      <p:pic>
        <p:nvPicPr>
          <p:cNvPr id="35848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</p:spTree>
  </p:cSld>
  <p:clrMapOvr>
    <a:masterClrMapping/>
  </p:clrMapOvr>
  <p:transition spd="slow" advClick="0" advTm="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方正正黑简体"/>
        <a:ea typeface="方正正黑简体"/>
        <a:cs typeface=""/>
      </a:majorFont>
      <a:minorFont>
        <a:latin typeface="方正正黑简体"/>
        <a:ea typeface="方正正黑简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1306</TotalTime>
  <Words>1156</Words>
  <Application>Microsoft Office PowerPoint</Application>
  <PresentationFormat>全屏显示(16:9)</PresentationFormat>
  <Paragraphs>222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方正正纤黑简体</vt:lpstr>
      <vt:lpstr>方正正黑简体</vt:lpstr>
      <vt:lpstr>TeXGyreAdventor</vt:lpstr>
      <vt:lpstr>FontAwesome</vt:lpstr>
      <vt:lpstr>宋体</vt:lpstr>
      <vt:lpstr>微软雅黑</vt:lpstr>
      <vt:lpstr>Calibri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GUOQIJUN</cp:lastModifiedBy>
  <cp:revision>150</cp:revision>
  <dcterms:created xsi:type="dcterms:W3CDTF">2015-03-31T05:49:04Z</dcterms:created>
  <dcterms:modified xsi:type="dcterms:W3CDTF">2016-06-06T04:29:50Z</dcterms:modified>
</cp:coreProperties>
</file>